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media/image67.jpg" ContentType="image/jpg"/>
  <Override PartName="/ppt/media/image68.jpg" ContentType="image/jpg"/>
  <Override PartName="/ppt/media/image69.jpg" ContentType="image/jpg"/>
  <Override PartName="/ppt/media/image70.jpg" ContentType="image/jpg"/>
  <Override PartName="/ppt/media/image72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4"/>
  </p:notesMasterIdLst>
  <p:sldIdLst>
    <p:sldId id="256" r:id="rId2"/>
    <p:sldId id="257" r:id="rId3"/>
    <p:sldId id="334" r:id="rId4"/>
    <p:sldId id="258" r:id="rId5"/>
    <p:sldId id="259" r:id="rId6"/>
    <p:sldId id="300" r:id="rId7"/>
    <p:sldId id="260" r:id="rId8"/>
    <p:sldId id="264" r:id="rId9"/>
    <p:sldId id="270" r:id="rId10"/>
    <p:sldId id="261" r:id="rId11"/>
    <p:sldId id="275" r:id="rId12"/>
    <p:sldId id="272" r:id="rId13"/>
    <p:sldId id="271" r:id="rId14"/>
    <p:sldId id="274" r:id="rId15"/>
    <p:sldId id="277" r:id="rId16"/>
    <p:sldId id="301" r:id="rId17"/>
    <p:sldId id="262" r:id="rId18"/>
    <p:sldId id="278" r:id="rId19"/>
    <p:sldId id="263" r:id="rId20"/>
    <p:sldId id="279" r:id="rId21"/>
    <p:sldId id="273" r:id="rId22"/>
    <p:sldId id="276" r:id="rId23"/>
    <p:sldId id="265" r:id="rId24"/>
    <p:sldId id="268" r:id="rId25"/>
    <p:sldId id="266" r:id="rId26"/>
    <p:sldId id="267" r:id="rId27"/>
    <p:sldId id="269" r:id="rId28"/>
    <p:sldId id="280" r:id="rId29"/>
    <p:sldId id="286" r:id="rId30"/>
    <p:sldId id="287" r:id="rId31"/>
    <p:sldId id="288" r:id="rId32"/>
    <p:sldId id="289" r:id="rId33"/>
    <p:sldId id="291" r:id="rId34"/>
    <p:sldId id="290" r:id="rId35"/>
    <p:sldId id="299" r:id="rId36"/>
    <p:sldId id="285" r:id="rId37"/>
    <p:sldId id="283" r:id="rId38"/>
    <p:sldId id="282" r:id="rId39"/>
    <p:sldId id="284" r:id="rId40"/>
    <p:sldId id="304" r:id="rId41"/>
    <p:sldId id="308" r:id="rId42"/>
    <p:sldId id="309" r:id="rId43"/>
    <p:sldId id="305" r:id="rId44"/>
    <p:sldId id="307" r:id="rId45"/>
    <p:sldId id="326" r:id="rId46"/>
    <p:sldId id="310" r:id="rId47"/>
    <p:sldId id="333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281" r:id="rId59"/>
    <p:sldId id="321" r:id="rId60"/>
    <p:sldId id="322" r:id="rId61"/>
    <p:sldId id="323" r:id="rId62"/>
    <p:sldId id="324" r:id="rId63"/>
    <p:sldId id="325" r:id="rId64"/>
    <p:sldId id="302" r:id="rId65"/>
    <p:sldId id="327" r:id="rId66"/>
    <p:sldId id="332" r:id="rId67"/>
    <p:sldId id="328" r:id="rId68"/>
    <p:sldId id="329" r:id="rId69"/>
    <p:sldId id="330" r:id="rId70"/>
    <p:sldId id="303" r:id="rId71"/>
    <p:sldId id="331" r:id="rId72"/>
    <p:sldId id="335" r:id="rId7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444" autoAdjust="0"/>
  </p:normalViewPr>
  <p:slideViewPr>
    <p:cSldViewPr snapToGrid="0">
      <p:cViewPr varScale="1">
        <p:scale>
          <a:sx n="87" d="100"/>
          <a:sy n="87" d="100"/>
        </p:scale>
        <p:origin x="324" y="60"/>
      </p:cViewPr>
      <p:guideLst/>
    </p:cSldViewPr>
  </p:slideViewPr>
  <p:outlineViewPr>
    <p:cViewPr>
      <p:scale>
        <a:sx n="33" d="100"/>
        <a:sy n="33" d="100"/>
      </p:scale>
      <p:origin x="0" y="-6931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393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ll%20Users\Documents\TWUA\Calculations\Dry%20Chemical%20Calibration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ll%20Users\Documents\TWUA\Calculations\Dry%20Chemical%20Calibration%20Worksheet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3600" b="1">
                <a:solidFill>
                  <a:schemeClr val="dk1"/>
                </a:solidFill>
                <a:latin typeface="+mn-lt"/>
                <a:ea typeface="+mn-ea"/>
                <a:cs typeface="+mn-cs"/>
              </a:rPr>
              <a:t>Dry</a:t>
            </a:r>
            <a:r>
              <a:rPr lang="en-US" sz="3600" b="1" baseline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Feed Rate Chart</a:t>
            </a:r>
            <a:endParaRPr lang="en-US" sz="3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c:rich>
      </c:tx>
      <c:overlay val="0"/>
      <c:spPr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1"/>
          <c:order val="0"/>
          <c:spPr>
            <a:ln w="19050" cap="rnd">
              <a:solidFill>
                <a:schemeClr val="dk1">
                  <a:tint val="5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</a:ln>
              <a:effectLst/>
            </c:spPr>
          </c:marker>
          <c:xVal>
            <c:numRef>
              <c:f>Sheet1!$A$4:$A$13</c:f>
              <c:numCache>
                <c:formatCode>0%</c:formatCode>
                <c:ptCount val="10"/>
                <c:pt idx="0">
                  <c:v>1</c:v>
                </c:pt>
                <c:pt idx="1">
                  <c:v>0.9</c:v>
                </c:pt>
                <c:pt idx="2">
                  <c:v>0.8</c:v>
                </c:pt>
                <c:pt idx="3">
                  <c:v>0.7</c:v>
                </c:pt>
                <c:pt idx="4">
                  <c:v>0.6</c:v>
                </c:pt>
                <c:pt idx="5">
                  <c:v>0.5</c:v>
                </c:pt>
                <c:pt idx="6">
                  <c:v>0.4</c:v>
                </c:pt>
                <c:pt idx="7">
                  <c:v>0.3</c:v>
                </c:pt>
                <c:pt idx="8">
                  <c:v>0.2</c:v>
                </c:pt>
                <c:pt idx="9">
                  <c:v>0.1</c:v>
                </c:pt>
              </c:numCache>
            </c:numRef>
          </c:xVal>
          <c:yVal>
            <c:numRef>
              <c:f>Sheet1!$C$4:$C$13</c:f>
              <c:numCache>
                <c:formatCode>General</c:formatCode>
                <c:ptCount val="10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8C2-4484-98F6-1AACB1C57F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64564447"/>
        <c:axId val="1315960975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Sheet1!$E$3</c15:sqref>
                        </c15:formulaRef>
                      </c:ext>
                    </c:extLst>
                    <c:strCache>
                      <c:ptCount val="1"/>
                      <c:pt idx="0">
                        <c:v>lbs/day*</c:v>
                      </c:pt>
                    </c:strCache>
                  </c:strRef>
                </c:tx>
                <c:spPr>
                  <a:ln w="19050" cap="rnd">
                    <a:solidFill>
                      <a:schemeClr val="dk1">
                        <a:tint val="88500"/>
                      </a:schemeClr>
                    </a:solidFill>
                    <a:round/>
                  </a:ln>
                  <a:effectLst/>
                </c:spPr>
                <c:marker>
                  <c:symbol val="x"/>
                  <c:size val="7"/>
                  <c:spPr>
                    <a:noFill/>
                    <a:ln w="9525">
                      <a:solidFill>
                        <a:schemeClr val="dk1">
                          <a:tint val="88500"/>
                        </a:schemeClr>
                      </a:solidFill>
                    </a:ln>
                    <a:effectLst/>
                  </c:spPr>
                </c:marker>
                <c:trendline>
                  <c:spPr>
                    <a:ln w="19050" cap="rnd">
                      <a:solidFill>
                        <a:schemeClr val="dk1">
                          <a:tint val="88500"/>
                        </a:schemeClr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0"/>
                </c:trendline>
                <c:xVal>
                  <c:numRef>
                    <c:extLst>
                      <c:ext uri="{02D57815-91ED-43cb-92C2-25804820EDAC}">
                        <c15:formulaRef>
                          <c15:sqref>Sheet1!$E$4:$E$13</c15:sqref>
                        </c15:formulaRef>
                      </c:ext>
                    </c:extLst>
                    <c:numCache>
                      <c:formatCode>General</c:formatCode>
                      <c:ptCount val="10"/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Sheet1!$A$4:$A$13</c15:sqref>
                        </c15:formulaRef>
                      </c:ext>
                    </c:extLst>
                    <c:numCache>
                      <c:formatCode>0%</c:formatCode>
                      <c:ptCount val="10"/>
                      <c:pt idx="0">
                        <c:v>1</c:v>
                      </c:pt>
                      <c:pt idx="1">
                        <c:v>0.9</c:v>
                      </c:pt>
                      <c:pt idx="2">
                        <c:v>0.8</c:v>
                      </c:pt>
                      <c:pt idx="3">
                        <c:v>0.7</c:v>
                      </c:pt>
                      <c:pt idx="4">
                        <c:v>0.6</c:v>
                      </c:pt>
                      <c:pt idx="5">
                        <c:v>0.5</c:v>
                      </c:pt>
                      <c:pt idx="6">
                        <c:v>0.4</c:v>
                      </c:pt>
                      <c:pt idx="7">
                        <c:v>0.3</c:v>
                      </c:pt>
                      <c:pt idx="8">
                        <c:v>0.2</c:v>
                      </c:pt>
                      <c:pt idx="9">
                        <c:v>0.1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2-88C2-4484-98F6-1AACB1C57FE8}"/>
                  </c:ext>
                </c:extLst>
              </c15:ser>
            </c15:filteredScatterSeries>
          </c:ext>
        </c:extLst>
      </c:scatterChart>
      <c:valAx>
        <c:axId val="1064564447"/>
        <c:scaling>
          <c:orientation val="minMax"/>
          <c:max val="5000"/>
        </c:scaling>
        <c:delete val="0"/>
        <c:axPos val="b"/>
        <c:majorGridlines>
          <c:spPr>
            <a:ln w="38100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 b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lbs/day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cross"/>
        <c:minorTickMark val="none"/>
        <c:tickLblPos val="nextTo"/>
        <c:spPr>
          <a:noFill/>
          <a:ln w="38100" cap="flat" cmpd="sng" algn="ctr">
            <a:solidFill>
              <a:srgbClr val="00206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1315960975"/>
        <c:crosses val="autoZero"/>
        <c:crossBetween val="midCat"/>
        <c:majorUnit val="500"/>
      </c:valAx>
      <c:valAx>
        <c:axId val="1315960975"/>
        <c:scaling>
          <c:orientation val="minMax"/>
          <c:max val="1"/>
          <c:min val="0"/>
        </c:scaling>
        <c:delete val="0"/>
        <c:axPos val="l"/>
        <c:majorGridlines>
          <c:spPr>
            <a:ln w="38100" cap="flat" cmpd="sng" algn="ctr">
              <a:solidFill>
                <a:schemeClr val="tx1"/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 b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Setting</a:t>
                </a:r>
                <a:endParaRPr lang="en-US" sz="2800" b="1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3810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1064564447"/>
        <c:crosses val="autoZero"/>
        <c:crossBetween val="midCat"/>
        <c:majorUnit val="0.2"/>
        <c:minorUnit val="0.1"/>
      </c:valAx>
      <c:spPr>
        <a:solidFill>
          <a:schemeClr val="lt1">
            <a:alpha val="98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3600" b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Dry</a:t>
            </a:r>
            <a:r>
              <a:rPr lang="en-US" sz="3600" b="1" baseline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Feed Rate Chart</a:t>
            </a:r>
            <a:endParaRPr lang="en-US" sz="3600" b="1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1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Sheet1!$A$4:$A$13</c:f>
              <c:numCache>
                <c:formatCode>0%</c:formatCode>
                <c:ptCount val="10"/>
                <c:pt idx="0">
                  <c:v>1</c:v>
                </c:pt>
                <c:pt idx="1">
                  <c:v>0.9</c:v>
                </c:pt>
                <c:pt idx="2">
                  <c:v>0.8</c:v>
                </c:pt>
                <c:pt idx="3">
                  <c:v>0.7</c:v>
                </c:pt>
                <c:pt idx="4">
                  <c:v>0.6</c:v>
                </c:pt>
                <c:pt idx="5">
                  <c:v>0.5</c:v>
                </c:pt>
                <c:pt idx="6">
                  <c:v>0.4</c:v>
                </c:pt>
                <c:pt idx="7">
                  <c:v>0.3</c:v>
                </c:pt>
                <c:pt idx="8">
                  <c:v>0.2</c:v>
                </c:pt>
                <c:pt idx="9">
                  <c:v>0.1</c:v>
                </c:pt>
              </c:numCache>
            </c:numRef>
          </c:xVal>
          <c:yVal>
            <c:numRef>
              <c:f>Sheet1!$C$4:$C$13</c:f>
              <c:numCache>
                <c:formatCode>General</c:formatCode>
                <c:ptCount val="10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3E9-445F-A8D1-6269EDB6BC74}"/>
            </c:ext>
          </c:extLst>
        </c:ser>
        <c:ser>
          <c:idx val="0"/>
          <c:order val="1"/>
          <c:tx>
            <c:strRef>
              <c:f>Sheet1!$E$3</c:f>
              <c:strCache>
                <c:ptCount val="1"/>
                <c:pt idx="0">
                  <c:v>lbs/day*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x"/>
            <c:size val="7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Sheet1!$E$4:$E$13</c:f>
              <c:numCache>
                <c:formatCode>General</c:formatCode>
                <c:ptCount val="10"/>
              </c:numCache>
            </c:numRef>
          </c:xVal>
          <c:yVal>
            <c:numRef>
              <c:f>Sheet1!$A$4:$A$13</c:f>
              <c:numCache>
                <c:formatCode>0%</c:formatCode>
                <c:ptCount val="10"/>
                <c:pt idx="0">
                  <c:v>1</c:v>
                </c:pt>
                <c:pt idx="1">
                  <c:v>0.9</c:v>
                </c:pt>
                <c:pt idx="2">
                  <c:v>0.8</c:v>
                </c:pt>
                <c:pt idx="3">
                  <c:v>0.7</c:v>
                </c:pt>
                <c:pt idx="4">
                  <c:v>0.6</c:v>
                </c:pt>
                <c:pt idx="5">
                  <c:v>0.5</c:v>
                </c:pt>
                <c:pt idx="6">
                  <c:v>0.4</c:v>
                </c:pt>
                <c:pt idx="7">
                  <c:v>0.3</c:v>
                </c:pt>
                <c:pt idx="8">
                  <c:v>0.2</c:v>
                </c:pt>
                <c:pt idx="9">
                  <c:v>0.1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C3E9-445F-A8D1-6269EDB6BC74}"/>
            </c:ext>
          </c:extLst>
        </c:ser>
        <c:ser>
          <c:idx val="2"/>
          <c:order val="2"/>
          <c:tx>
            <c:strRef>
              <c:f>'Sheet1 (2)'!$A$3</c:f>
              <c:strCache>
                <c:ptCount val="1"/>
                <c:pt idx="0">
                  <c:v>Setting%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x"/>
            <c:size val="10"/>
            <c:spPr>
              <a:noFill/>
              <a:ln w="38100">
                <a:solidFill>
                  <a:srgbClr val="FF0000"/>
                </a:solidFill>
              </a:ln>
              <a:effectLst/>
            </c:spPr>
          </c:marker>
          <c:xVal>
            <c:numRef>
              <c:f>'Sheet1 (2)'!$E$4:$E$8</c:f>
              <c:numCache>
                <c:formatCode>0</c:formatCode>
                <c:ptCount val="5"/>
                <c:pt idx="0">
                  <c:v>2613.7566137566137</c:v>
                </c:pt>
                <c:pt idx="1">
                  <c:v>2095.238095238095</c:v>
                </c:pt>
                <c:pt idx="2">
                  <c:v>1576.7195767195767</c:v>
                </c:pt>
                <c:pt idx="3">
                  <c:v>1058.2010582010582</c:v>
                </c:pt>
                <c:pt idx="4">
                  <c:v>507.93650793650789</c:v>
                </c:pt>
              </c:numCache>
            </c:numRef>
          </c:xVal>
          <c:yVal>
            <c:numRef>
              <c:f>'Sheet1 (2)'!$A$4:$A$8</c:f>
              <c:numCache>
                <c:formatCode>0%</c:formatCode>
                <c:ptCount val="5"/>
                <c:pt idx="0">
                  <c:v>1</c:v>
                </c:pt>
                <c:pt idx="1">
                  <c:v>0.8</c:v>
                </c:pt>
                <c:pt idx="2">
                  <c:v>0.6</c:v>
                </c:pt>
                <c:pt idx="3">
                  <c:v>0.4</c:v>
                </c:pt>
                <c:pt idx="4">
                  <c:v>0.2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C3E9-445F-A8D1-6269EDB6BC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64564447"/>
        <c:axId val="1315960975"/>
      </c:scatterChart>
      <c:valAx>
        <c:axId val="1064564447"/>
        <c:scaling>
          <c:orientation val="minMax"/>
          <c:max val="3000"/>
        </c:scaling>
        <c:delete val="0"/>
        <c:axPos val="b"/>
        <c:majorGridlines>
          <c:spPr>
            <a:ln w="25400" cap="flat" cmpd="sng" algn="ctr">
              <a:solidFill>
                <a:srgbClr val="00206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 b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lbs/day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cross"/>
        <c:minorTickMark val="none"/>
        <c:tickLblPos val="nextTo"/>
        <c:spPr>
          <a:noFill/>
          <a:ln w="25400" cap="flat" cmpd="sng" algn="ctr">
            <a:solidFill>
              <a:srgbClr val="00206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1315960975"/>
        <c:crosses val="autoZero"/>
        <c:crossBetween val="midCat"/>
      </c:valAx>
      <c:valAx>
        <c:axId val="1315960975"/>
        <c:scaling>
          <c:orientation val="minMax"/>
          <c:max val="1"/>
          <c:min val="0"/>
        </c:scaling>
        <c:delete val="0"/>
        <c:axPos val="l"/>
        <c:majorGridlines>
          <c:spPr>
            <a:ln w="28575" cap="flat" cmpd="sng" algn="ctr">
              <a:solidFill>
                <a:srgbClr val="002060"/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 b="1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Setting</a:t>
                </a:r>
                <a:endParaRPr lang="en-US" sz="2800" b="1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 w="25400" cap="flat" cmpd="sng" algn="ctr">
            <a:solidFill>
              <a:srgbClr val="00206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1064564447"/>
        <c:crosses val="autoZero"/>
        <c:crossBetween val="midCat"/>
        <c:majorUnit val="0.2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0.12586</cdr:x>
      <cdr:y>0.15654</cdr:y>
    </cdr:from>
    <cdr:to>
      <cdr:x>0.85601</cdr:x>
      <cdr:y>0.81713</cdr:y>
    </cdr:to>
    <cdr:cxnSp macro="">
      <cdr:nvCxnSpPr>
        <cdr:cNvPr id="9" name="Straight Connector 8">
          <a:extLst xmlns:a="http://schemas.openxmlformats.org/drawingml/2006/main">
            <a:ext uri="{FF2B5EF4-FFF2-40B4-BE49-F238E27FC236}">
              <a16:creationId xmlns:a16="http://schemas.microsoft.com/office/drawing/2014/main" id="{C5C06F12-DE86-4A7D-A3DA-054E377DDDDA}"/>
            </a:ext>
          </a:extLst>
        </cdr:cNvPr>
        <cdr:cNvCxnSpPr/>
      </cdr:nvCxnSpPr>
      <cdr:spPr>
        <a:xfrm xmlns:a="http://schemas.openxmlformats.org/drawingml/2006/main" flipV="1">
          <a:off x="1327692" y="830262"/>
          <a:ext cx="7702350" cy="3503658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4F1068-0D5A-4BA0-9844-5B40026D41B1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4ED06-39A8-4801-A6C3-C457BF767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44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LDL = lower detection limit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4ED06-39A8-4801-A6C3-C457BF76770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88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NOM - Natural Organic Matter</a:t>
            </a:r>
          </a:p>
          <a:p>
            <a:pPr algn="l"/>
            <a:r>
              <a:rPr lang="en-US" sz="1800" b="0" i="0" u="none" strike="noStrike" baseline="0" dirty="0">
                <a:latin typeface="TimesNewRomanPSMT"/>
              </a:rPr>
              <a:t>Between points 1 and 2 on the breakpoint curve above is where the chlorine demand occurs. </a:t>
            </a:r>
          </a:p>
          <a:p>
            <a:pPr algn="l"/>
            <a:r>
              <a:rPr lang="en-US" sz="1800" b="0" i="0" u="none" strike="noStrike" baseline="0" dirty="0">
                <a:latin typeface="TimesNewRomanPSMT"/>
              </a:rPr>
              <a:t>Between points 2 and 3 on the curve, the organic compounds and ammonia react with the chlorine, creating</a:t>
            </a:r>
          </a:p>
          <a:p>
            <a:pPr algn="l"/>
            <a:r>
              <a:rPr lang="en-US" sz="1800" b="0" i="0" u="none" strike="noStrike" baseline="0" dirty="0">
                <a:latin typeface="TimesNewRomanPSMT"/>
              </a:rPr>
              <a:t>chloroorganic compounds, such as trihalomethanes (THMs) and chloramines, such as monochloramine. This</a:t>
            </a:r>
          </a:p>
          <a:p>
            <a:pPr algn="l"/>
            <a:r>
              <a:rPr lang="en-US" sz="1800" b="0" i="0" u="none" strike="noStrike" baseline="0" dirty="0">
                <a:latin typeface="TimesNewRomanPSMT"/>
              </a:rPr>
              <a:t>reaction will peak at a ratio of 5:1 (Cl</a:t>
            </a:r>
            <a:r>
              <a:rPr lang="en-US" sz="1800" b="0" i="0" u="none" strike="noStrike" baseline="-25000" dirty="0">
                <a:latin typeface="TimesNewRomanPSMT"/>
              </a:rPr>
              <a:t>2</a:t>
            </a:r>
            <a:r>
              <a:rPr lang="en-US" sz="1800" b="0" i="0" u="none" strike="noStrike" baseline="0" dirty="0">
                <a:latin typeface="TimesNewRomanPSMT"/>
              </a:rPr>
              <a:t>:NH</a:t>
            </a:r>
            <a:r>
              <a:rPr lang="en-US" sz="1800" b="0" i="0" u="none" strike="noStrike" baseline="-25000" dirty="0">
                <a:latin typeface="TimesNewRomanPSMT"/>
              </a:rPr>
              <a:t>3</a:t>
            </a:r>
            <a:r>
              <a:rPr lang="en-US" sz="1800" b="0" i="0" u="none" strike="noStrike" baseline="0" dirty="0">
                <a:latin typeface="TimesNewRomanPSMT"/>
              </a:rPr>
              <a:t>-N).</a:t>
            </a:r>
            <a:br>
              <a:rPr lang="en-US" sz="1800" b="0" i="0" u="none" strike="noStrike" baseline="0" dirty="0">
                <a:latin typeface="TimesNewRomanPSMT"/>
              </a:rPr>
            </a:br>
            <a:r>
              <a:rPr lang="en-US" sz="1800" b="0" i="0" u="none" strike="noStrike" baseline="0" dirty="0">
                <a:latin typeface="TimesNewRomanPSMT"/>
              </a:rPr>
              <a:t>Between points 3 and 4, a reduction in chlorine residual occurs until all the chloroorganic and ammonia are oxidized.</a:t>
            </a:r>
          </a:p>
          <a:p>
            <a:pPr algn="l"/>
            <a:r>
              <a:rPr lang="en-US" sz="1800" b="0" i="0" u="none" strike="noStrike" baseline="0" dirty="0">
                <a:latin typeface="TimesNewRomanPSMT"/>
              </a:rPr>
              <a:t>Point 4, where the curve bottoms out, is known as the breakpoint. Any chlorine added after breakpoint occurs creates a free available chlorine residual that will increase at a linear pace. The free chlorine residual also includes the combined chlorine residual.</a:t>
            </a:r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4ED06-39A8-4801-A6C3-C457BF76770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11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359F75B-0EF6-B8B4-B1B7-D7228A761D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79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236538"/>
            <a:ext cx="8857673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2716213"/>
            <a:ext cx="8857673" cy="36271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743200" y="6419088"/>
            <a:ext cx="128016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D45C661-B0C5-4785-B046-1E670F11BACC}" type="datetimeFigureOut">
              <a:rPr lang="en-US" smtClean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93556" y="6418125"/>
            <a:ext cx="6147724" cy="365125"/>
          </a:xfrm>
        </p:spPr>
        <p:txBody>
          <a:bodyPr/>
          <a:lstStyle>
            <a:lvl1pPr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fld id="{7FC6DBE7-82D6-499A-B5AD-8ACB6C7093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587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708" y="710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87108" y="601266"/>
            <a:ext cx="6172200" cy="569046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3708" y="1671241"/>
            <a:ext cx="3932237" cy="462049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451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859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2736" y="143744"/>
            <a:ext cx="2628900" cy="615117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3708" y="143744"/>
            <a:ext cx="7766628" cy="615117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345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ple Cho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61398"/>
            <a:ext cx="10547928" cy="1463040"/>
          </a:xfrm>
        </p:spPr>
        <p:txBody>
          <a:bodyPr anchor="t"/>
          <a:lstStyle>
            <a:lvl1pPr marL="353256" indent="-353256">
              <a:buFont typeface="+mj-lt"/>
              <a:buAutoNum type="arabicPeriod"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98334-2628-4157-8CB5-D7AE43177806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803A-E2B7-4C07-BD75-CA828F27AB7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6924F59-EBE4-4D39-B460-D4A59F1AB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416" y="2515807"/>
            <a:ext cx="5212080" cy="1005840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9FCE20A-9745-4711-96BA-95A60D442E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8264" y="2515928"/>
            <a:ext cx="5212080" cy="1005840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CC4B9FF-FFFA-43FF-BE14-A405685CC39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042416" y="3613258"/>
            <a:ext cx="10547928" cy="1463040"/>
          </a:xfrm>
        </p:spPr>
        <p:txBody>
          <a:bodyPr anchor="t"/>
          <a:lstStyle>
            <a:lvl1pPr marL="353256" indent="-353256">
              <a:buFont typeface="+mj-lt"/>
              <a:buAutoNum type="arabicPeriod" startAt="2"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DF4BF576-AB1B-44EC-80E6-FEF29E2165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2416" y="5190894"/>
            <a:ext cx="5212080" cy="1005840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1F8F901-F2D9-49C3-A956-F15B819FF3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78264" y="5190894"/>
            <a:ext cx="5212080" cy="1005840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</p:spTree>
    <p:extLst>
      <p:ext uri="{BB962C8B-B14F-4D97-AF65-F5344CB8AC3E}">
        <p14:creationId xmlns:p14="http://schemas.microsoft.com/office/powerpoint/2010/main" val="2364261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C &amp; Ma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60120"/>
            <a:ext cx="10552176" cy="640080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6924F59-EBE4-4D39-B460-D4A59F1AB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416" y="1663001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98334-2628-4157-8CB5-D7AE43177806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803A-E2B7-4C07-BD75-CA828F27AB7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9FCE20A-9745-4711-96BA-95A60D442E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9556" y="1665067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CC4B9FF-FFFA-43FF-BE14-A405685CC39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042416" y="4772906"/>
            <a:ext cx="10552176" cy="628014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DF4BF576-AB1B-44EC-80E6-FEF29E2165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2416" y="5463722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1F8F901-F2D9-49C3-A956-F15B819FF3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79556" y="5465788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 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48F5A2-54D4-434E-8965-F836D8E2B6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42416" y="2542220"/>
            <a:ext cx="10552176" cy="216788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8812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C &amp; Ma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60120"/>
            <a:ext cx="10552176" cy="640080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98334-2628-4157-8CB5-D7AE43177806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803A-E2B7-4C07-BD75-CA828F27AB7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6924F59-EBE4-4D39-B460-D4A59F1AB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416" y="1668789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9FCE20A-9745-4711-96BA-95A60D442E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9556" y="1668789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CC4B9FF-FFFA-43FF-BE14-A405685CC39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042416" y="2553617"/>
            <a:ext cx="10552176" cy="747847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DF4BF576-AB1B-44EC-80E6-FEF29E2165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9460" y="3368661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1F8F901-F2D9-49C3-A956-F15B819FF3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76600" y="3368661"/>
            <a:ext cx="5212080" cy="816418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C34A16B-3F9D-4967-A4CC-BDD617C4A53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42416" y="4252276"/>
            <a:ext cx="10552176" cy="209066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3353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th Exercises M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60119"/>
            <a:ext cx="10552176" cy="822960"/>
          </a:xfrm>
        </p:spPr>
        <p:txBody>
          <a:bodyPr anchor="t">
            <a:normAutofit/>
          </a:bodyPr>
          <a:lstStyle>
            <a:lvl1pPr marL="353256" indent="-353256">
              <a:buFont typeface="+mj-lt"/>
              <a:buAutoNum type="arabicPeriod"/>
              <a:defRPr sz="2747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98334-2628-4157-8CB5-D7AE43177806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803A-E2B7-4C07-BD75-CA828F27AB7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6924F59-EBE4-4D39-B460-D4A59F1AB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416" y="1828798"/>
            <a:ext cx="5212080" cy="822960"/>
          </a:xfrm>
        </p:spPr>
        <p:txBody>
          <a:bodyPr/>
          <a:lstStyle>
            <a:lvl1pPr>
              <a:defRPr/>
            </a:lvl1pPr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lvl="1"/>
            <a:r>
              <a:rPr lang="en-US" dirty="0"/>
              <a:t>Click to enter Text</a:t>
            </a:r>
          </a:p>
          <a:p>
            <a:pPr lvl="1"/>
            <a:r>
              <a:rPr lang="en-US" dirty="0"/>
              <a:t>Click to enter Text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9FCE20A-9745-4711-96BA-95A60D442E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9556" y="1833609"/>
            <a:ext cx="5212080" cy="822960"/>
          </a:xfrm>
        </p:spPr>
        <p:txBody>
          <a:bodyPr/>
          <a:lstStyle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lvl2pPr>
          </a:lstStyle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  <a:p>
            <a:pPr marL="810451" marR="0" lvl="1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 startAt="3"/>
              <a:tabLst/>
              <a:defRPr/>
            </a:pPr>
            <a:r>
              <a:rPr lang="en-US" dirty="0"/>
              <a:t>Click to enter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CC4B9FF-FFFA-43FF-BE14-A405685CC39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042416" y="2707099"/>
            <a:ext cx="10552176" cy="3510239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12605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th Exerci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60120"/>
            <a:ext cx="10552176" cy="986723"/>
          </a:xfrm>
        </p:spPr>
        <p:txBody>
          <a:bodyPr anchor="t">
            <a:normAutofit/>
          </a:bodyPr>
          <a:lstStyle>
            <a:lvl1pPr marL="353256" indent="-353256">
              <a:buFont typeface="+mj-lt"/>
              <a:buAutoNum type="arabicPeriod"/>
              <a:defRPr sz="2747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98334-2628-4157-8CB5-D7AE43177806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3803A-E2B7-4C07-BD75-CA828F27AB7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6924F59-EBE4-4D39-B460-D4A59F1AB6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9460" y="2012184"/>
            <a:ext cx="10552176" cy="816418"/>
          </a:xfrm>
        </p:spPr>
        <p:txBody>
          <a:bodyPr/>
          <a:lstStyle>
            <a:lvl1pPr marL="0" indent="0">
              <a:buNone/>
              <a:defRPr/>
            </a:lvl1pPr>
            <a:lvl2pPr marL="810451" marR="0" indent="-353256" algn="l" defTabSz="914393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lphaLcPeriod"/>
              <a:tabLst/>
              <a:defRPr/>
            </a:lvl2pPr>
          </a:lstStyle>
          <a:p>
            <a:pPr lvl="0"/>
            <a:r>
              <a:rPr lang="en-US" dirty="0"/>
              <a:t>Click to enter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CC4B9FF-FFFA-43FF-BE14-A405685CC396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042416" y="2888864"/>
            <a:ext cx="10552176" cy="3328474"/>
          </a:xfrm>
        </p:spPr>
        <p:txBody>
          <a:bodyPr anchor="t"/>
          <a:lstStyle>
            <a:lvl1pPr marL="0" indent="0">
              <a:buFont typeface="+mj-lt"/>
              <a:buNone/>
              <a:defRPr sz="2400" b="0"/>
            </a:lvl1pPr>
            <a:lvl2pPr marL="457197" indent="0">
              <a:buNone/>
              <a:defRPr sz="2000" b="1"/>
            </a:lvl2pPr>
            <a:lvl3pPr marL="914393" indent="0">
              <a:buNone/>
              <a:defRPr sz="1799" b="1"/>
            </a:lvl3pPr>
            <a:lvl4pPr marL="1371591" indent="0">
              <a:buNone/>
              <a:defRPr sz="1600" b="1"/>
            </a:lvl4pPr>
            <a:lvl5pPr marL="1828787" indent="0">
              <a:buNone/>
              <a:defRPr sz="1600" b="1"/>
            </a:lvl5pPr>
            <a:lvl6pPr marL="2285984" indent="0">
              <a:buNone/>
              <a:defRPr sz="1600" b="1"/>
            </a:lvl6pPr>
            <a:lvl7pPr marL="2743182" indent="0">
              <a:buNone/>
              <a:defRPr sz="1600" b="1"/>
            </a:lvl7pPr>
            <a:lvl8pPr marL="3200378" indent="0">
              <a:buNone/>
              <a:defRPr sz="1600" b="1"/>
            </a:lvl8pPr>
            <a:lvl9pPr marL="365757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841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833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C81A424-6F73-FF02-9AB0-1A663198DC3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30"/>
            <a:ext cx="12190476" cy="685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709738"/>
            <a:ext cx="8860536" cy="2852737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0" y="4589463"/>
            <a:ext cx="8860536" cy="1500187"/>
          </a:xfrm>
        </p:spPr>
        <p:txBody>
          <a:bodyPr/>
          <a:lstStyle>
            <a:lvl1pPr marL="0" indent="0" algn="r">
              <a:buNone/>
              <a:defRPr sz="2400" b="1" i="1" baseline="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743200" y="6419088"/>
            <a:ext cx="1280160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D45C661-B0C5-4785-B046-1E670F11BACC}" type="datetimeFigureOut">
              <a:rPr lang="en-US" smtClean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96512" y="6421834"/>
            <a:ext cx="6144768" cy="365125"/>
          </a:xfrm>
        </p:spPr>
        <p:txBody>
          <a:bodyPr/>
          <a:lstStyle>
            <a:lvl1pPr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</a:lstStyle>
          <a:p>
            <a:fld id="{7FC6DBE7-82D6-499A-B5AD-8ACB6C7093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36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3708" y="1035050"/>
            <a:ext cx="5181600" cy="527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7708" y="1035050"/>
            <a:ext cx="5181600" cy="527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34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416" y="91440"/>
            <a:ext cx="10552176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6036" y="914400"/>
            <a:ext cx="5157787" cy="69961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6036" y="1636296"/>
            <a:ext cx="5157787" cy="46875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8448" y="914400"/>
            <a:ext cx="5183188" cy="69961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8448" y="1636296"/>
            <a:ext cx="5183188" cy="46875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800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u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2416" y="91440"/>
            <a:ext cx="5157787" cy="69961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2416" y="889088"/>
            <a:ext cx="5191407" cy="54347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8448" y="91440"/>
            <a:ext cx="5183188" cy="69961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8448" y="889088"/>
            <a:ext cx="5183188" cy="54347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3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8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42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708" y="710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7108" y="601266"/>
            <a:ext cx="6172200" cy="57027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3708" y="1671241"/>
            <a:ext cx="3932237" cy="463279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5C661-B0C5-4785-B046-1E670F11BACC}" type="datetimeFigureOut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DBE7-82D6-499A-B5AD-8ACB6C7093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376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id="{55479CF9-CD8C-E896-C3AE-D490858FF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708" y="998524"/>
            <a:ext cx="10547928" cy="5303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3708" y="6419088"/>
            <a:ext cx="1280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baseline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4D45C661-B0C5-4785-B046-1E670F11BACC}" type="datetimeFigureOut">
              <a:rPr lang="en-US" smtClean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3963" y="6421834"/>
            <a:ext cx="71674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baseline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1476" y="6419088"/>
            <a:ext cx="1280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7FC6DBE7-82D6-499A-B5AD-8ACB6C70930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77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90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</a:buBlip>
        <a:defRPr sz="2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</a:buBlip>
        <a:defRPr sz="2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</a:buBlip>
        <a:defRPr sz="20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</a:buBlip>
        <a:defRPr sz="1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</a:buBlip>
        <a:defRPr sz="18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uci-sw.com/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6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7" Type="http://schemas.openxmlformats.org/officeDocument/2006/relationships/image" Target="../media/image72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8EFC0-D4E1-551D-F4B5-9829C8AA7C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DISINFECTION</a:t>
            </a:r>
            <a:br>
              <a:rPr lang="en-US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</a:b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Basic Wastewater</a:t>
            </a:r>
            <a:endParaRPr lang="en-US" sz="7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6FBD3-4F23-8B31-9DA5-4491AE929F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Southeast Section Workshop </a:t>
            </a:r>
          </a:p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August 12-13, 2026</a:t>
            </a:r>
          </a:p>
          <a:p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Roswell Convention Center</a:t>
            </a:r>
          </a:p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912 North Main St. </a:t>
            </a:r>
          </a:p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Roswell NM  88201</a:t>
            </a:r>
            <a:endParaRPr lang="en-US" dirty="0"/>
          </a:p>
        </p:txBody>
      </p:sp>
      <p:pic>
        <p:nvPicPr>
          <p:cNvPr id="4" name="Picture 3" descr="NM Environment Dept. logo">
            <a:extLst>
              <a:ext uri="{FF2B5EF4-FFF2-40B4-BE49-F238E27FC236}">
                <a16:creationId xmlns:a16="http://schemas.microsoft.com/office/drawing/2014/main" id="{4CFBFAF7-9D04-16BD-A59D-07B067B3C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582" y="3581848"/>
            <a:ext cx="1371600" cy="1371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2A4EC1-2A4A-9CA1-3533-F6E3D00A6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3891" y="3650914"/>
            <a:ext cx="1203018" cy="135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10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7DE3C-BE2C-5B00-7D77-EDBD5200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Chlorine Gas - 1 Ton Cylinders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AA108-B9F7-8080-9924-A5AB5F019A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Designed to lay on their sides during transportation, handling and use</a:t>
            </a:r>
          </a:p>
          <a:p>
            <a:r>
              <a:rPr lang="en-US" dirty="0"/>
              <a:t>Must be handled using a hoist, which is part of the specially built storage building. </a:t>
            </a:r>
          </a:p>
          <a:p>
            <a:r>
              <a:rPr lang="en-US" dirty="0"/>
              <a:t>Stored on trunnions  and/or scales to prevent rolling around while allowing them to be rotated for proper valve positioning during connection.</a:t>
            </a:r>
          </a:p>
          <a:p>
            <a:r>
              <a:rPr lang="en-US" dirty="0"/>
              <a:t>Valves are protected by a bowl shaped-cover (bonnet) that attaches to the end of the container and should be secured and in place during transportation and handling of the ton cylinders. </a:t>
            </a:r>
          </a:p>
          <a:p>
            <a:r>
              <a:rPr lang="en-US" dirty="0"/>
              <a:t>Only remove covers to connect to the feed system.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ED93521-D281-0F9C-7E77-A63C44D937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308" y="1613440"/>
            <a:ext cx="5366328" cy="402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2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7DE3C-BE2C-5B00-7D77-EDBD5200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Chlorine Gas - 1 Ton Cylinders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593FB1A-094F-B87E-ABC9-480227C0C0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Have two valves on the end, which allows for the feeding of either gas or liquid chlorine. </a:t>
            </a:r>
          </a:p>
          <a:p>
            <a:r>
              <a:rPr lang="en-US" dirty="0"/>
              <a:t>Top valve at the 12 o'clock position draws off chlorine gas</a:t>
            </a:r>
          </a:p>
          <a:p>
            <a:r>
              <a:rPr lang="en-US" dirty="0"/>
              <a:t>Bottom valve at the 6 o'clock position will feed liquid chlorine to an evaporator</a:t>
            </a:r>
          </a:p>
          <a:p>
            <a:r>
              <a:rPr lang="en-US" b="1" dirty="0"/>
              <a:t>Holds 2,000 lbs of chlorine, but weighs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~ </a:t>
            </a:r>
            <a:r>
              <a:rPr lang="en-US" b="1" dirty="0"/>
              <a:t>3,700 lbs when full. </a:t>
            </a:r>
          </a:p>
          <a:p>
            <a:r>
              <a:rPr lang="en-US" dirty="0"/>
              <a:t>Can deliver </a:t>
            </a:r>
            <a:r>
              <a:rPr lang="en-US" b="1" u="sng" dirty="0"/>
              <a:t>400 lbs/day/cylinder</a:t>
            </a:r>
            <a:r>
              <a:rPr lang="en-US" dirty="0"/>
              <a:t> without any trouble. </a:t>
            </a:r>
          </a:p>
          <a:p>
            <a:r>
              <a:rPr lang="en-US" dirty="0"/>
              <a:t>Above that feed rate, frosting and freezing will occur.  </a:t>
            </a:r>
          </a:p>
          <a:p>
            <a:r>
              <a:rPr lang="en-US" dirty="0"/>
              <a:t>When feeding chlorine as a liquid, the withdrawal rate is much higher at </a:t>
            </a:r>
            <a:r>
              <a:rPr lang="en-US" b="1" dirty="0"/>
              <a:t>9,600 lbs/day/cylinder</a:t>
            </a:r>
            <a:r>
              <a:rPr lang="en-US" dirty="0"/>
              <a:t> when using an evaporator.</a:t>
            </a:r>
          </a:p>
        </p:txBody>
      </p:sp>
      <p:pic>
        <p:nvPicPr>
          <p:cNvPr id="5" name="Picture 2" descr="E:\Plant back-up\11-2-12\School\Class Pictures\WW  DISINFECTION\Picture2.jpg">
            <a:extLst>
              <a:ext uri="{FF2B5EF4-FFF2-40B4-BE49-F238E27FC236}">
                <a16:creationId xmlns:a16="http://schemas.microsoft.com/office/drawing/2014/main" id="{A25D2CA1-04B6-1A65-F47C-7BB79FDC6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659" y="3569829"/>
            <a:ext cx="3645096" cy="273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icture23">
            <a:extLst>
              <a:ext uri="{FF2B5EF4-FFF2-40B4-BE49-F238E27FC236}">
                <a16:creationId xmlns:a16="http://schemas.microsoft.com/office/drawing/2014/main" id="{990EDF09-CC1F-9C43-BF4A-5B87BDF5FCD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407" y="1075453"/>
            <a:ext cx="5181600" cy="235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71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7DE3C-BE2C-5B00-7D77-EDBD5200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Chlorine Gas 1 Ton Cylinders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593FB1A-094F-B87E-ABC9-480227C0C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7708" y="849664"/>
            <a:ext cx="5181600" cy="566442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Every gas cylinder will have 6 (three on each end) “fusible plugs” that is designed to melt at 157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F. </a:t>
            </a:r>
          </a:p>
          <a:p>
            <a:pPr>
              <a:lnSpc>
                <a:spcPct val="100000"/>
              </a:lnSpc>
            </a:pPr>
            <a:r>
              <a:rPr lang="en-US" dirty="0"/>
              <a:t>Room temperature to be kept between 60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F and 120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°</a:t>
            </a:r>
            <a:r>
              <a:rPr lang="en-US" dirty="0"/>
              <a:t>F.</a:t>
            </a:r>
          </a:p>
          <a:p>
            <a:pPr>
              <a:lnSpc>
                <a:spcPct val="100000"/>
              </a:lnSpc>
            </a:pPr>
            <a:r>
              <a:rPr lang="en-US" dirty="0"/>
              <a:t>Room must be clean and dry</a:t>
            </a:r>
          </a:p>
          <a:p>
            <a:pPr>
              <a:lnSpc>
                <a:spcPct val="100000"/>
              </a:lnSpc>
            </a:pPr>
            <a:r>
              <a:rPr lang="en-US" dirty="0"/>
              <a:t>Reacts violently with: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grease,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turpentine,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ammonia,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hydrocarbons, 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metal filings. </a:t>
            </a:r>
          </a:p>
          <a:p>
            <a:pPr>
              <a:lnSpc>
                <a:spcPct val="100000"/>
              </a:lnSpc>
            </a:pPr>
            <a:r>
              <a:rPr lang="en-US" dirty="0"/>
              <a:t>Do not use organic solvents or greases on equipment</a:t>
            </a:r>
          </a:p>
          <a:p>
            <a:pPr>
              <a:lnSpc>
                <a:spcPct val="100000"/>
              </a:lnSpc>
            </a:pPr>
            <a:r>
              <a:rPr lang="en-US" u="sng" dirty="0"/>
              <a:t>Only</a:t>
            </a:r>
            <a:r>
              <a:rPr lang="en-US" dirty="0"/>
              <a:t> use wrenches made for these valves</a:t>
            </a:r>
          </a:p>
          <a:p>
            <a:pPr>
              <a:lnSpc>
                <a:spcPct val="100000"/>
              </a:lnSpc>
            </a:pPr>
            <a:r>
              <a:rPr lang="en-US" i="1" dirty="0"/>
              <a:t>Never </a:t>
            </a:r>
            <a:r>
              <a:rPr lang="en-US" dirty="0"/>
              <a:t>reuse washers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0898CCC-F72B-F86D-8357-8113335387B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1797433"/>
            <a:ext cx="5181600" cy="374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4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342">
            <a:extLst>
              <a:ext uri="{FF2B5EF4-FFF2-40B4-BE49-F238E27FC236}">
                <a16:creationId xmlns:a16="http://schemas.microsoft.com/office/drawing/2014/main" id="{2D909B75-00A6-1A9E-B36F-8B5EDE9E9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87" y="910741"/>
            <a:ext cx="5252122" cy="383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27DE3C-BE2C-5B00-7D77-EDBD5200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Chlorine Gas - 150 lbs Cylinders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AA108-B9F7-8080-9924-A5AB5F019A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Stored in the upright position and secured by chains. </a:t>
            </a:r>
          </a:p>
          <a:p>
            <a:r>
              <a:rPr lang="en-US" b="1" dirty="0"/>
              <a:t>Total weight of a 150 lb-cylinder is about 285 pounds.</a:t>
            </a:r>
          </a:p>
          <a:p>
            <a:r>
              <a:rPr lang="en-US" dirty="0"/>
              <a:t>Ensure valve is not damaged when handling the cylinder.</a:t>
            </a:r>
          </a:p>
          <a:p>
            <a:r>
              <a:rPr lang="en-US" dirty="0"/>
              <a:t>Protective hood stays in place to protect the valve. </a:t>
            </a:r>
          </a:p>
          <a:p>
            <a:r>
              <a:rPr lang="en-US" dirty="0"/>
              <a:t>Special dollies with safety chains for transporting chlorine cylinders.</a:t>
            </a:r>
          </a:p>
          <a:p>
            <a:r>
              <a:rPr lang="en-US" b="1" i="1" dirty="0"/>
              <a:t>Feed rate is limited to 40-42 lbs/day</a:t>
            </a:r>
          </a:p>
          <a:p>
            <a:r>
              <a:rPr lang="en-US" dirty="0"/>
              <a:t>One safety plug in valve</a:t>
            </a:r>
          </a:p>
          <a:p>
            <a:r>
              <a:rPr lang="en-US" dirty="0"/>
              <a:t>Do not expose to direct sunlight</a:t>
            </a:r>
          </a:p>
          <a:p>
            <a:r>
              <a:rPr lang="en-US" dirty="0"/>
              <a:t>Other rules for 1-Ton apply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C577EF3-BD7A-D9EB-7BD5-DD83D912B4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430" y="910742"/>
            <a:ext cx="4240715" cy="5270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2B7284-382A-C5E8-9ADD-2F412926891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104" y="4843523"/>
            <a:ext cx="12287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07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0C11-10D2-6918-3ECD-2B5596748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Chlorine Gas Flow</a:t>
            </a:r>
          </a:p>
        </p:txBody>
      </p:sp>
      <p:pic>
        <p:nvPicPr>
          <p:cNvPr id="5" name="Content Placeholder 4" descr="A diagram of a water treatment system&#10;&#10;Description automatically generated">
            <a:extLst>
              <a:ext uri="{FF2B5EF4-FFF2-40B4-BE49-F238E27FC236}">
                <a16:creationId xmlns:a16="http://schemas.microsoft.com/office/drawing/2014/main" id="{E38E88A9-5EB7-CB59-5E5D-11CAE446A6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08" y="1000125"/>
            <a:ext cx="7905750" cy="4857750"/>
          </a:xfrm>
        </p:spPr>
      </p:pic>
      <p:sp>
        <p:nvSpPr>
          <p:cNvPr id="7" name="Rectangle: Beveled 6">
            <a:extLst>
              <a:ext uri="{FF2B5EF4-FFF2-40B4-BE49-F238E27FC236}">
                <a16:creationId xmlns:a16="http://schemas.microsoft.com/office/drawing/2014/main" id="{6A394C3E-8515-3D4C-97B0-AE70E1248D43}"/>
              </a:ext>
            </a:extLst>
          </p:cNvPr>
          <p:cNvSpPr/>
          <p:nvPr/>
        </p:nvSpPr>
        <p:spPr>
          <a:xfrm>
            <a:off x="9432758" y="2608446"/>
            <a:ext cx="2158878" cy="3249429"/>
          </a:xfrm>
          <a:prstGeom prst="bevel">
            <a:avLst>
              <a:gd name="adj" fmla="val 1205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2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6200000" scaled="1"/>
            <a:tileRect/>
          </a:gra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BCECAB-C8FA-CFD8-2227-D1D4D6E8A37F}"/>
              </a:ext>
            </a:extLst>
          </p:cNvPr>
          <p:cNvCxnSpPr/>
          <p:nvPr/>
        </p:nvCxnSpPr>
        <p:spPr>
          <a:xfrm>
            <a:off x="9683015" y="5034915"/>
            <a:ext cx="12512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E76DCA-E7A7-090E-8E46-6139D40A85B9}"/>
              </a:ext>
            </a:extLst>
          </p:cNvPr>
          <p:cNvCxnSpPr/>
          <p:nvPr/>
        </p:nvCxnSpPr>
        <p:spPr>
          <a:xfrm>
            <a:off x="10085672" y="4580923"/>
            <a:ext cx="12512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E6D083-225D-AD6A-5B74-78EDB0EB2A02}"/>
              </a:ext>
            </a:extLst>
          </p:cNvPr>
          <p:cNvCxnSpPr/>
          <p:nvPr/>
        </p:nvCxnSpPr>
        <p:spPr>
          <a:xfrm>
            <a:off x="9683015" y="4167037"/>
            <a:ext cx="12512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F47E9F-E1D3-9817-0A70-29DF63E0E7A5}"/>
              </a:ext>
            </a:extLst>
          </p:cNvPr>
          <p:cNvCxnSpPr/>
          <p:nvPr/>
        </p:nvCxnSpPr>
        <p:spPr>
          <a:xfrm>
            <a:off x="10085672" y="3722671"/>
            <a:ext cx="12512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DFFD02-CF94-C247-4911-02596105581A}"/>
              </a:ext>
            </a:extLst>
          </p:cNvPr>
          <p:cNvCxnSpPr/>
          <p:nvPr/>
        </p:nvCxnSpPr>
        <p:spPr>
          <a:xfrm>
            <a:off x="9683015" y="3297555"/>
            <a:ext cx="12512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Arrow: Curved Left 16">
            <a:extLst>
              <a:ext uri="{FF2B5EF4-FFF2-40B4-BE49-F238E27FC236}">
                <a16:creationId xmlns:a16="http://schemas.microsoft.com/office/drawing/2014/main" id="{704C7AD2-E749-97E9-77D7-7DEC09986D7C}"/>
              </a:ext>
            </a:extLst>
          </p:cNvPr>
          <p:cNvSpPr/>
          <p:nvPr/>
        </p:nvSpPr>
        <p:spPr>
          <a:xfrm flipV="1">
            <a:off x="10569366" y="4649458"/>
            <a:ext cx="550050" cy="751661"/>
          </a:xfrm>
          <a:prstGeom prst="curvedLeftArrow">
            <a:avLst>
              <a:gd name="adj1" fmla="val 32648"/>
              <a:gd name="adj2" fmla="val 53793"/>
              <a:gd name="adj3" fmla="val 51248"/>
            </a:avLst>
          </a:prstGeom>
          <a:noFill/>
          <a:ln w="15875">
            <a:solidFill>
              <a:schemeClr val="accent1">
                <a:lumMod val="75000"/>
              </a:schemeClr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0050"/>
                      <a:gd name="connsiteY0" fmla="*/ 603717 h 751661"/>
                      <a:gd name="connsiteX1" fmla="*/ 281890 w 550050"/>
                      <a:gd name="connsiteY1" fmla="*/ 419463 h 751661"/>
                      <a:gd name="connsiteX2" fmla="*/ 281890 w 550050"/>
                      <a:gd name="connsiteY2" fmla="*/ 477618 h 751661"/>
                      <a:gd name="connsiteX3" fmla="*/ 515377 w 550050"/>
                      <a:gd name="connsiteY3" fmla="*/ 346754 h 751661"/>
                      <a:gd name="connsiteX4" fmla="*/ 281890 w 550050"/>
                      <a:gd name="connsiteY4" fmla="*/ 657198 h 751661"/>
                      <a:gd name="connsiteX5" fmla="*/ 281890 w 550050"/>
                      <a:gd name="connsiteY5" fmla="*/ 715352 h 751661"/>
                      <a:gd name="connsiteX6" fmla="*/ 0 w 550050"/>
                      <a:gd name="connsiteY6" fmla="*/ 603717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5" fmla="*/ 281889 w 550050"/>
                      <a:gd name="connsiteY5" fmla="*/ 657198 h 751661"/>
                      <a:gd name="connsiteX6" fmla="*/ 281890 w 550050"/>
                      <a:gd name="connsiteY6" fmla="*/ 715352 h 751661"/>
                      <a:gd name="connsiteX7" fmla="*/ 0 w 550050"/>
                      <a:gd name="connsiteY7" fmla="*/ 603717 h 751661"/>
                      <a:gd name="connsiteX8" fmla="*/ 281890 w 550050"/>
                      <a:gd name="connsiteY8" fmla="*/ 419463 h 751661"/>
                      <a:gd name="connsiteX9" fmla="*/ 281890 w 550050"/>
                      <a:gd name="connsiteY9" fmla="*/ 477618 h 751661"/>
                      <a:gd name="connsiteX10" fmla="*/ 515377 w 550050"/>
                      <a:gd name="connsiteY10" fmla="*/ 346754 h 751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0050" h="751661" stroke="0" extrusionOk="0">
                        <a:moveTo>
                          <a:pt x="0" y="603717"/>
                        </a:moveTo>
                        <a:cubicBezTo>
                          <a:pt x="100773" y="561237"/>
                          <a:pt x="182425" y="483221"/>
                          <a:pt x="281890" y="419463"/>
                        </a:cubicBezTo>
                        <a:cubicBezTo>
                          <a:pt x="277218" y="428466"/>
                          <a:pt x="278601" y="462862"/>
                          <a:pt x="281890" y="477618"/>
                        </a:cubicBezTo>
                        <a:cubicBezTo>
                          <a:pt x="384062" y="452792"/>
                          <a:pt x="471239" y="403868"/>
                          <a:pt x="515377" y="346754"/>
                        </a:cubicBezTo>
                        <a:cubicBezTo>
                          <a:pt x="601592" y="459397"/>
                          <a:pt x="523601" y="600146"/>
                          <a:pt x="281890" y="657198"/>
                        </a:cubicBezTo>
                        <a:cubicBezTo>
                          <a:pt x="285939" y="665039"/>
                          <a:pt x="281056" y="700081"/>
                          <a:pt x="281890" y="715352"/>
                        </a:cubicBezTo>
                        <a:cubicBezTo>
                          <a:pt x="220998" y="677355"/>
                          <a:pt x="113498" y="628581"/>
                          <a:pt x="0" y="603717"/>
                        </a:cubicBezTo>
                        <a:close/>
                      </a:path>
                      <a:path w="550050" h="751661" fill="darkenLess" stroke="0" extrusionOk="0">
                        <a:moveTo>
                          <a:pt x="550050" y="436544"/>
                        </a:moveTo>
                        <a:cubicBezTo>
                          <a:pt x="548569" y="280503"/>
                          <a:pt x="288156" y="201299"/>
                          <a:pt x="0" y="179581"/>
                        </a:cubicBezTo>
                        <a:cubicBezTo>
                          <a:pt x="-6494" y="126007"/>
                          <a:pt x="3076" y="47983"/>
                          <a:pt x="0" y="0"/>
                        </a:cubicBezTo>
                        <a:cubicBezTo>
                          <a:pt x="276487" y="-4415"/>
                          <a:pt x="554990" y="119086"/>
                          <a:pt x="550050" y="256963"/>
                        </a:cubicBezTo>
                        <a:cubicBezTo>
                          <a:pt x="561284" y="309078"/>
                          <a:pt x="542821" y="373720"/>
                          <a:pt x="550050" y="436544"/>
                        </a:cubicBezTo>
                        <a:close/>
                      </a:path>
                      <a:path w="550050" h="751661" fill="none" extrusionOk="0">
                        <a:moveTo>
                          <a:pt x="550050" y="436544"/>
                        </a:moveTo>
                        <a:cubicBezTo>
                          <a:pt x="571462" y="327609"/>
                          <a:pt x="310006" y="187202"/>
                          <a:pt x="0" y="179581"/>
                        </a:cubicBezTo>
                        <a:cubicBezTo>
                          <a:pt x="-12766" y="151990"/>
                          <a:pt x="-5708" y="42273"/>
                          <a:pt x="0" y="0"/>
                        </a:cubicBezTo>
                        <a:cubicBezTo>
                          <a:pt x="291014" y="2097"/>
                          <a:pt x="545561" y="111949"/>
                          <a:pt x="550050" y="256963"/>
                        </a:cubicBezTo>
                        <a:cubicBezTo>
                          <a:pt x="558650" y="323809"/>
                          <a:pt x="545305" y="351207"/>
                          <a:pt x="550050" y="436544"/>
                        </a:cubicBezTo>
                        <a:cubicBezTo>
                          <a:pt x="551438" y="508241"/>
                          <a:pt x="434977" y="618549"/>
                          <a:pt x="281889" y="657198"/>
                        </a:cubicBezTo>
                        <a:cubicBezTo>
                          <a:pt x="280040" y="679889"/>
                          <a:pt x="283724" y="697330"/>
                          <a:pt x="281890" y="715352"/>
                        </a:cubicBezTo>
                        <a:cubicBezTo>
                          <a:pt x="212037" y="716945"/>
                          <a:pt x="77733" y="609230"/>
                          <a:pt x="0" y="603717"/>
                        </a:cubicBezTo>
                        <a:cubicBezTo>
                          <a:pt x="105923" y="556967"/>
                          <a:pt x="223288" y="436223"/>
                          <a:pt x="281890" y="419463"/>
                        </a:cubicBezTo>
                        <a:cubicBezTo>
                          <a:pt x="285213" y="434770"/>
                          <a:pt x="285584" y="455110"/>
                          <a:pt x="281890" y="477618"/>
                        </a:cubicBezTo>
                        <a:cubicBezTo>
                          <a:pt x="391551" y="434841"/>
                          <a:pt x="460927" y="400902"/>
                          <a:pt x="515377" y="34675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Arrow: Curved Left 17">
            <a:extLst>
              <a:ext uri="{FF2B5EF4-FFF2-40B4-BE49-F238E27FC236}">
                <a16:creationId xmlns:a16="http://schemas.microsoft.com/office/drawing/2014/main" id="{1786F211-8283-F1A1-DCEB-3034B408C0A3}"/>
              </a:ext>
            </a:extLst>
          </p:cNvPr>
          <p:cNvSpPr/>
          <p:nvPr/>
        </p:nvSpPr>
        <p:spPr>
          <a:xfrm flipV="1">
            <a:off x="10659274" y="3763366"/>
            <a:ext cx="550050" cy="751661"/>
          </a:xfrm>
          <a:prstGeom prst="curvedLeftArrow">
            <a:avLst>
              <a:gd name="adj1" fmla="val 32648"/>
              <a:gd name="adj2" fmla="val 53793"/>
              <a:gd name="adj3" fmla="val 51248"/>
            </a:avLst>
          </a:prstGeom>
          <a:noFill/>
          <a:ln w="15875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5000">
                  <a:schemeClr val="accent1">
                    <a:lumMod val="45000"/>
                    <a:lumOff val="5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0050"/>
                      <a:gd name="connsiteY0" fmla="*/ 603717 h 751661"/>
                      <a:gd name="connsiteX1" fmla="*/ 281890 w 550050"/>
                      <a:gd name="connsiteY1" fmla="*/ 419463 h 751661"/>
                      <a:gd name="connsiteX2" fmla="*/ 281890 w 550050"/>
                      <a:gd name="connsiteY2" fmla="*/ 477618 h 751661"/>
                      <a:gd name="connsiteX3" fmla="*/ 515377 w 550050"/>
                      <a:gd name="connsiteY3" fmla="*/ 346754 h 751661"/>
                      <a:gd name="connsiteX4" fmla="*/ 281890 w 550050"/>
                      <a:gd name="connsiteY4" fmla="*/ 657198 h 751661"/>
                      <a:gd name="connsiteX5" fmla="*/ 281890 w 550050"/>
                      <a:gd name="connsiteY5" fmla="*/ 715352 h 751661"/>
                      <a:gd name="connsiteX6" fmla="*/ 0 w 550050"/>
                      <a:gd name="connsiteY6" fmla="*/ 603717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5" fmla="*/ 281889 w 550050"/>
                      <a:gd name="connsiteY5" fmla="*/ 657198 h 751661"/>
                      <a:gd name="connsiteX6" fmla="*/ 281890 w 550050"/>
                      <a:gd name="connsiteY6" fmla="*/ 715352 h 751661"/>
                      <a:gd name="connsiteX7" fmla="*/ 0 w 550050"/>
                      <a:gd name="connsiteY7" fmla="*/ 603717 h 751661"/>
                      <a:gd name="connsiteX8" fmla="*/ 281890 w 550050"/>
                      <a:gd name="connsiteY8" fmla="*/ 419463 h 751661"/>
                      <a:gd name="connsiteX9" fmla="*/ 281890 w 550050"/>
                      <a:gd name="connsiteY9" fmla="*/ 477618 h 751661"/>
                      <a:gd name="connsiteX10" fmla="*/ 515377 w 550050"/>
                      <a:gd name="connsiteY10" fmla="*/ 346754 h 751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0050" h="751661" stroke="0" extrusionOk="0">
                        <a:moveTo>
                          <a:pt x="0" y="603717"/>
                        </a:moveTo>
                        <a:cubicBezTo>
                          <a:pt x="100773" y="561237"/>
                          <a:pt x="182425" y="483221"/>
                          <a:pt x="281890" y="419463"/>
                        </a:cubicBezTo>
                        <a:cubicBezTo>
                          <a:pt x="277218" y="428466"/>
                          <a:pt x="278601" y="462862"/>
                          <a:pt x="281890" y="477618"/>
                        </a:cubicBezTo>
                        <a:cubicBezTo>
                          <a:pt x="384062" y="452792"/>
                          <a:pt x="471239" y="403868"/>
                          <a:pt x="515377" y="346754"/>
                        </a:cubicBezTo>
                        <a:cubicBezTo>
                          <a:pt x="601592" y="459397"/>
                          <a:pt x="523601" y="600146"/>
                          <a:pt x="281890" y="657198"/>
                        </a:cubicBezTo>
                        <a:cubicBezTo>
                          <a:pt x="285939" y="665039"/>
                          <a:pt x="281056" y="700081"/>
                          <a:pt x="281890" y="715352"/>
                        </a:cubicBezTo>
                        <a:cubicBezTo>
                          <a:pt x="220998" y="677355"/>
                          <a:pt x="113498" y="628581"/>
                          <a:pt x="0" y="603717"/>
                        </a:cubicBezTo>
                        <a:close/>
                      </a:path>
                      <a:path w="550050" h="751661" fill="darkenLess" stroke="0" extrusionOk="0">
                        <a:moveTo>
                          <a:pt x="550050" y="436544"/>
                        </a:moveTo>
                        <a:cubicBezTo>
                          <a:pt x="548569" y="280503"/>
                          <a:pt x="288156" y="201299"/>
                          <a:pt x="0" y="179581"/>
                        </a:cubicBezTo>
                        <a:cubicBezTo>
                          <a:pt x="-6494" y="126007"/>
                          <a:pt x="3076" y="47983"/>
                          <a:pt x="0" y="0"/>
                        </a:cubicBezTo>
                        <a:cubicBezTo>
                          <a:pt x="276487" y="-4415"/>
                          <a:pt x="554990" y="119086"/>
                          <a:pt x="550050" y="256963"/>
                        </a:cubicBezTo>
                        <a:cubicBezTo>
                          <a:pt x="561284" y="309078"/>
                          <a:pt x="542821" y="373720"/>
                          <a:pt x="550050" y="436544"/>
                        </a:cubicBezTo>
                        <a:close/>
                      </a:path>
                      <a:path w="550050" h="751661" fill="none" extrusionOk="0">
                        <a:moveTo>
                          <a:pt x="550050" y="436544"/>
                        </a:moveTo>
                        <a:cubicBezTo>
                          <a:pt x="571462" y="327609"/>
                          <a:pt x="310006" y="187202"/>
                          <a:pt x="0" y="179581"/>
                        </a:cubicBezTo>
                        <a:cubicBezTo>
                          <a:pt x="-12766" y="151990"/>
                          <a:pt x="-5708" y="42273"/>
                          <a:pt x="0" y="0"/>
                        </a:cubicBezTo>
                        <a:cubicBezTo>
                          <a:pt x="291014" y="2097"/>
                          <a:pt x="545561" y="111949"/>
                          <a:pt x="550050" y="256963"/>
                        </a:cubicBezTo>
                        <a:cubicBezTo>
                          <a:pt x="558650" y="323809"/>
                          <a:pt x="545305" y="351207"/>
                          <a:pt x="550050" y="436544"/>
                        </a:cubicBezTo>
                        <a:cubicBezTo>
                          <a:pt x="551438" y="508241"/>
                          <a:pt x="434977" y="618549"/>
                          <a:pt x="281889" y="657198"/>
                        </a:cubicBezTo>
                        <a:cubicBezTo>
                          <a:pt x="280040" y="679889"/>
                          <a:pt x="283724" y="697330"/>
                          <a:pt x="281890" y="715352"/>
                        </a:cubicBezTo>
                        <a:cubicBezTo>
                          <a:pt x="212037" y="716945"/>
                          <a:pt x="77733" y="609230"/>
                          <a:pt x="0" y="603717"/>
                        </a:cubicBezTo>
                        <a:cubicBezTo>
                          <a:pt x="105923" y="556967"/>
                          <a:pt x="223288" y="436223"/>
                          <a:pt x="281890" y="419463"/>
                        </a:cubicBezTo>
                        <a:cubicBezTo>
                          <a:pt x="285213" y="434770"/>
                          <a:pt x="285584" y="455110"/>
                          <a:pt x="281890" y="477618"/>
                        </a:cubicBezTo>
                        <a:cubicBezTo>
                          <a:pt x="391551" y="434841"/>
                          <a:pt x="460927" y="400902"/>
                          <a:pt x="515377" y="34675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Arrow: Curved Left 18">
            <a:extLst>
              <a:ext uri="{FF2B5EF4-FFF2-40B4-BE49-F238E27FC236}">
                <a16:creationId xmlns:a16="http://schemas.microsoft.com/office/drawing/2014/main" id="{9AF5034E-95DD-0596-8E1F-75D68D33AF7D}"/>
              </a:ext>
            </a:extLst>
          </p:cNvPr>
          <p:cNvSpPr/>
          <p:nvPr/>
        </p:nvSpPr>
        <p:spPr>
          <a:xfrm flipV="1">
            <a:off x="10661097" y="2899712"/>
            <a:ext cx="550050" cy="751661"/>
          </a:xfrm>
          <a:prstGeom prst="curvedLeftArrow">
            <a:avLst>
              <a:gd name="adj1" fmla="val 32648"/>
              <a:gd name="adj2" fmla="val 53793"/>
              <a:gd name="adj3" fmla="val 51248"/>
            </a:avLst>
          </a:prstGeom>
          <a:noFill/>
          <a:ln w="15875">
            <a:solidFill>
              <a:schemeClr val="accent1">
                <a:lumMod val="20000"/>
                <a:lumOff val="80000"/>
              </a:schemeClr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0050"/>
                      <a:gd name="connsiteY0" fmla="*/ 603717 h 751661"/>
                      <a:gd name="connsiteX1" fmla="*/ 281890 w 550050"/>
                      <a:gd name="connsiteY1" fmla="*/ 419463 h 751661"/>
                      <a:gd name="connsiteX2" fmla="*/ 281890 w 550050"/>
                      <a:gd name="connsiteY2" fmla="*/ 477618 h 751661"/>
                      <a:gd name="connsiteX3" fmla="*/ 515377 w 550050"/>
                      <a:gd name="connsiteY3" fmla="*/ 346754 h 751661"/>
                      <a:gd name="connsiteX4" fmla="*/ 281890 w 550050"/>
                      <a:gd name="connsiteY4" fmla="*/ 657198 h 751661"/>
                      <a:gd name="connsiteX5" fmla="*/ 281890 w 550050"/>
                      <a:gd name="connsiteY5" fmla="*/ 715352 h 751661"/>
                      <a:gd name="connsiteX6" fmla="*/ 0 w 550050"/>
                      <a:gd name="connsiteY6" fmla="*/ 603717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5" fmla="*/ 281889 w 550050"/>
                      <a:gd name="connsiteY5" fmla="*/ 657198 h 751661"/>
                      <a:gd name="connsiteX6" fmla="*/ 281890 w 550050"/>
                      <a:gd name="connsiteY6" fmla="*/ 715352 h 751661"/>
                      <a:gd name="connsiteX7" fmla="*/ 0 w 550050"/>
                      <a:gd name="connsiteY7" fmla="*/ 603717 h 751661"/>
                      <a:gd name="connsiteX8" fmla="*/ 281890 w 550050"/>
                      <a:gd name="connsiteY8" fmla="*/ 419463 h 751661"/>
                      <a:gd name="connsiteX9" fmla="*/ 281890 w 550050"/>
                      <a:gd name="connsiteY9" fmla="*/ 477618 h 751661"/>
                      <a:gd name="connsiteX10" fmla="*/ 515377 w 550050"/>
                      <a:gd name="connsiteY10" fmla="*/ 346754 h 751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0050" h="751661" stroke="0" extrusionOk="0">
                        <a:moveTo>
                          <a:pt x="0" y="603717"/>
                        </a:moveTo>
                        <a:cubicBezTo>
                          <a:pt x="100773" y="561237"/>
                          <a:pt x="182425" y="483221"/>
                          <a:pt x="281890" y="419463"/>
                        </a:cubicBezTo>
                        <a:cubicBezTo>
                          <a:pt x="277218" y="428466"/>
                          <a:pt x="278601" y="462862"/>
                          <a:pt x="281890" y="477618"/>
                        </a:cubicBezTo>
                        <a:cubicBezTo>
                          <a:pt x="384062" y="452792"/>
                          <a:pt x="471239" y="403868"/>
                          <a:pt x="515377" y="346754"/>
                        </a:cubicBezTo>
                        <a:cubicBezTo>
                          <a:pt x="601592" y="459397"/>
                          <a:pt x="523601" y="600146"/>
                          <a:pt x="281890" y="657198"/>
                        </a:cubicBezTo>
                        <a:cubicBezTo>
                          <a:pt x="285939" y="665039"/>
                          <a:pt x="281056" y="700081"/>
                          <a:pt x="281890" y="715352"/>
                        </a:cubicBezTo>
                        <a:cubicBezTo>
                          <a:pt x="220998" y="677355"/>
                          <a:pt x="113498" y="628581"/>
                          <a:pt x="0" y="603717"/>
                        </a:cubicBezTo>
                        <a:close/>
                      </a:path>
                      <a:path w="550050" h="751661" fill="darkenLess" stroke="0" extrusionOk="0">
                        <a:moveTo>
                          <a:pt x="550050" y="436544"/>
                        </a:moveTo>
                        <a:cubicBezTo>
                          <a:pt x="548569" y="280503"/>
                          <a:pt x="288156" y="201299"/>
                          <a:pt x="0" y="179581"/>
                        </a:cubicBezTo>
                        <a:cubicBezTo>
                          <a:pt x="-6494" y="126007"/>
                          <a:pt x="3076" y="47983"/>
                          <a:pt x="0" y="0"/>
                        </a:cubicBezTo>
                        <a:cubicBezTo>
                          <a:pt x="276487" y="-4415"/>
                          <a:pt x="554990" y="119086"/>
                          <a:pt x="550050" y="256963"/>
                        </a:cubicBezTo>
                        <a:cubicBezTo>
                          <a:pt x="561284" y="309078"/>
                          <a:pt x="542821" y="373720"/>
                          <a:pt x="550050" y="436544"/>
                        </a:cubicBezTo>
                        <a:close/>
                      </a:path>
                      <a:path w="550050" h="751661" fill="none" extrusionOk="0">
                        <a:moveTo>
                          <a:pt x="550050" y="436544"/>
                        </a:moveTo>
                        <a:cubicBezTo>
                          <a:pt x="571462" y="327609"/>
                          <a:pt x="310006" y="187202"/>
                          <a:pt x="0" y="179581"/>
                        </a:cubicBezTo>
                        <a:cubicBezTo>
                          <a:pt x="-12766" y="151990"/>
                          <a:pt x="-5708" y="42273"/>
                          <a:pt x="0" y="0"/>
                        </a:cubicBezTo>
                        <a:cubicBezTo>
                          <a:pt x="291014" y="2097"/>
                          <a:pt x="545561" y="111949"/>
                          <a:pt x="550050" y="256963"/>
                        </a:cubicBezTo>
                        <a:cubicBezTo>
                          <a:pt x="558650" y="323809"/>
                          <a:pt x="545305" y="351207"/>
                          <a:pt x="550050" y="436544"/>
                        </a:cubicBezTo>
                        <a:cubicBezTo>
                          <a:pt x="551438" y="508241"/>
                          <a:pt x="434977" y="618549"/>
                          <a:pt x="281889" y="657198"/>
                        </a:cubicBezTo>
                        <a:cubicBezTo>
                          <a:pt x="280040" y="679889"/>
                          <a:pt x="283724" y="697330"/>
                          <a:pt x="281890" y="715352"/>
                        </a:cubicBezTo>
                        <a:cubicBezTo>
                          <a:pt x="212037" y="716945"/>
                          <a:pt x="77733" y="609230"/>
                          <a:pt x="0" y="603717"/>
                        </a:cubicBezTo>
                        <a:cubicBezTo>
                          <a:pt x="105923" y="556967"/>
                          <a:pt x="223288" y="436223"/>
                          <a:pt x="281890" y="419463"/>
                        </a:cubicBezTo>
                        <a:cubicBezTo>
                          <a:pt x="285213" y="434770"/>
                          <a:pt x="285584" y="455110"/>
                          <a:pt x="281890" y="477618"/>
                        </a:cubicBezTo>
                        <a:cubicBezTo>
                          <a:pt x="391551" y="434841"/>
                          <a:pt x="460927" y="400902"/>
                          <a:pt x="515377" y="34675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Arrow: Curved Left 19">
            <a:extLst>
              <a:ext uri="{FF2B5EF4-FFF2-40B4-BE49-F238E27FC236}">
                <a16:creationId xmlns:a16="http://schemas.microsoft.com/office/drawing/2014/main" id="{DDA87CE4-C96B-A5F3-08D0-D86BF3F96F13}"/>
              </a:ext>
            </a:extLst>
          </p:cNvPr>
          <p:cNvSpPr/>
          <p:nvPr/>
        </p:nvSpPr>
        <p:spPr>
          <a:xfrm flipH="1" flipV="1">
            <a:off x="9726037" y="4154278"/>
            <a:ext cx="550050" cy="751661"/>
          </a:xfrm>
          <a:prstGeom prst="curvedLeftArrow">
            <a:avLst>
              <a:gd name="adj1" fmla="val 32648"/>
              <a:gd name="adj2" fmla="val 53793"/>
              <a:gd name="adj3" fmla="val 51248"/>
            </a:avLst>
          </a:prstGeom>
          <a:noFill/>
          <a:ln w="15875">
            <a:solidFill>
              <a:schemeClr val="accent1">
                <a:lumMod val="75000"/>
              </a:schemeClr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0050"/>
                      <a:gd name="connsiteY0" fmla="*/ 603717 h 751661"/>
                      <a:gd name="connsiteX1" fmla="*/ 281890 w 550050"/>
                      <a:gd name="connsiteY1" fmla="*/ 419463 h 751661"/>
                      <a:gd name="connsiteX2" fmla="*/ 281890 w 550050"/>
                      <a:gd name="connsiteY2" fmla="*/ 477618 h 751661"/>
                      <a:gd name="connsiteX3" fmla="*/ 515377 w 550050"/>
                      <a:gd name="connsiteY3" fmla="*/ 346754 h 751661"/>
                      <a:gd name="connsiteX4" fmla="*/ 281890 w 550050"/>
                      <a:gd name="connsiteY4" fmla="*/ 657198 h 751661"/>
                      <a:gd name="connsiteX5" fmla="*/ 281890 w 550050"/>
                      <a:gd name="connsiteY5" fmla="*/ 715352 h 751661"/>
                      <a:gd name="connsiteX6" fmla="*/ 0 w 550050"/>
                      <a:gd name="connsiteY6" fmla="*/ 603717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5" fmla="*/ 281889 w 550050"/>
                      <a:gd name="connsiteY5" fmla="*/ 657198 h 751661"/>
                      <a:gd name="connsiteX6" fmla="*/ 281890 w 550050"/>
                      <a:gd name="connsiteY6" fmla="*/ 715352 h 751661"/>
                      <a:gd name="connsiteX7" fmla="*/ 0 w 550050"/>
                      <a:gd name="connsiteY7" fmla="*/ 603717 h 751661"/>
                      <a:gd name="connsiteX8" fmla="*/ 281890 w 550050"/>
                      <a:gd name="connsiteY8" fmla="*/ 419463 h 751661"/>
                      <a:gd name="connsiteX9" fmla="*/ 281890 w 550050"/>
                      <a:gd name="connsiteY9" fmla="*/ 477618 h 751661"/>
                      <a:gd name="connsiteX10" fmla="*/ 515377 w 550050"/>
                      <a:gd name="connsiteY10" fmla="*/ 346754 h 751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0050" h="751661" stroke="0" extrusionOk="0">
                        <a:moveTo>
                          <a:pt x="0" y="603717"/>
                        </a:moveTo>
                        <a:cubicBezTo>
                          <a:pt x="100773" y="561237"/>
                          <a:pt x="182425" y="483221"/>
                          <a:pt x="281890" y="419463"/>
                        </a:cubicBezTo>
                        <a:cubicBezTo>
                          <a:pt x="277218" y="428466"/>
                          <a:pt x="278601" y="462862"/>
                          <a:pt x="281890" y="477618"/>
                        </a:cubicBezTo>
                        <a:cubicBezTo>
                          <a:pt x="384062" y="452792"/>
                          <a:pt x="471239" y="403868"/>
                          <a:pt x="515377" y="346754"/>
                        </a:cubicBezTo>
                        <a:cubicBezTo>
                          <a:pt x="601592" y="459397"/>
                          <a:pt x="523601" y="600146"/>
                          <a:pt x="281890" y="657198"/>
                        </a:cubicBezTo>
                        <a:cubicBezTo>
                          <a:pt x="285939" y="665039"/>
                          <a:pt x="281056" y="700081"/>
                          <a:pt x="281890" y="715352"/>
                        </a:cubicBezTo>
                        <a:cubicBezTo>
                          <a:pt x="220998" y="677355"/>
                          <a:pt x="113498" y="628581"/>
                          <a:pt x="0" y="603717"/>
                        </a:cubicBezTo>
                        <a:close/>
                      </a:path>
                      <a:path w="550050" h="751661" fill="darkenLess" stroke="0" extrusionOk="0">
                        <a:moveTo>
                          <a:pt x="550050" y="436544"/>
                        </a:moveTo>
                        <a:cubicBezTo>
                          <a:pt x="548569" y="280503"/>
                          <a:pt x="288156" y="201299"/>
                          <a:pt x="0" y="179581"/>
                        </a:cubicBezTo>
                        <a:cubicBezTo>
                          <a:pt x="-6494" y="126007"/>
                          <a:pt x="3076" y="47983"/>
                          <a:pt x="0" y="0"/>
                        </a:cubicBezTo>
                        <a:cubicBezTo>
                          <a:pt x="276487" y="-4415"/>
                          <a:pt x="554990" y="119086"/>
                          <a:pt x="550050" y="256963"/>
                        </a:cubicBezTo>
                        <a:cubicBezTo>
                          <a:pt x="561284" y="309078"/>
                          <a:pt x="542821" y="373720"/>
                          <a:pt x="550050" y="436544"/>
                        </a:cubicBezTo>
                        <a:close/>
                      </a:path>
                      <a:path w="550050" h="751661" fill="none" extrusionOk="0">
                        <a:moveTo>
                          <a:pt x="550050" y="436544"/>
                        </a:moveTo>
                        <a:cubicBezTo>
                          <a:pt x="571462" y="327609"/>
                          <a:pt x="310006" y="187202"/>
                          <a:pt x="0" y="179581"/>
                        </a:cubicBezTo>
                        <a:cubicBezTo>
                          <a:pt x="-12766" y="151990"/>
                          <a:pt x="-5708" y="42273"/>
                          <a:pt x="0" y="0"/>
                        </a:cubicBezTo>
                        <a:cubicBezTo>
                          <a:pt x="291014" y="2097"/>
                          <a:pt x="545561" y="111949"/>
                          <a:pt x="550050" y="256963"/>
                        </a:cubicBezTo>
                        <a:cubicBezTo>
                          <a:pt x="558650" y="323809"/>
                          <a:pt x="545305" y="351207"/>
                          <a:pt x="550050" y="436544"/>
                        </a:cubicBezTo>
                        <a:cubicBezTo>
                          <a:pt x="551438" y="508241"/>
                          <a:pt x="434977" y="618549"/>
                          <a:pt x="281889" y="657198"/>
                        </a:cubicBezTo>
                        <a:cubicBezTo>
                          <a:pt x="280040" y="679889"/>
                          <a:pt x="283724" y="697330"/>
                          <a:pt x="281890" y="715352"/>
                        </a:cubicBezTo>
                        <a:cubicBezTo>
                          <a:pt x="212037" y="716945"/>
                          <a:pt x="77733" y="609230"/>
                          <a:pt x="0" y="603717"/>
                        </a:cubicBezTo>
                        <a:cubicBezTo>
                          <a:pt x="105923" y="556967"/>
                          <a:pt x="223288" y="436223"/>
                          <a:pt x="281890" y="419463"/>
                        </a:cubicBezTo>
                        <a:cubicBezTo>
                          <a:pt x="285213" y="434770"/>
                          <a:pt x="285584" y="455110"/>
                          <a:pt x="281890" y="477618"/>
                        </a:cubicBezTo>
                        <a:cubicBezTo>
                          <a:pt x="391551" y="434841"/>
                          <a:pt x="460927" y="400902"/>
                          <a:pt x="515377" y="34675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Arrow: Curved Left 20">
            <a:extLst>
              <a:ext uri="{FF2B5EF4-FFF2-40B4-BE49-F238E27FC236}">
                <a16:creationId xmlns:a16="http://schemas.microsoft.com/office/drawing/2014/main" id="{D3D23B7E-C840-18B5-007C-1313EE840B8C}"/>
              </a:ext>
            </a:extLst>
          </p:cNvPr>
          <p:cNvSpPr/>
          <p:nvPr/>
        </p:nvSpPr>
        <p:spPr>
          <a:xfrm flipH="1" flipV="1">
            <a:off x="9758607" y="3319568"/>
            <a:ext cx="550050" cy="751661"/>
          </a:xfrm>
          <a:prstGeom prst="curvedLeftArrow">
            <a:avLst>
              <a:gd name="adj1" fmla="val 32648"/>
              <a:gd name="adj2" fmla="val 53793"/>
              <a:gd name="adj3" fmla="val 51248"/>
            </a:avLst>
          </a:prstGeom>
          <a:noFill/>
          <a:ln w="15875">
            <a:solidFill>
              <a:schemeClr val="bg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0050"/>
                      <a:gd name="connsiteY0" fmla="*/ 603717 h 751661"/>
                      <a:gd name="connsiteX1" fmla="*/ 281890 w 550050"/>
                      <a:gd name="connsiteY1" fmla="*/ 419463 h 751661"/>
                      <a:gd name="connsiteX2" fmla="*/ 281890 w 550050"/>
                      <a:gd name="connsiteY2" fmla="*/ 477618 h 751661"/>
                      <a:gd name="connsiteX3" fmla="*/ 515377 w 550050"/>
                      <a:gd name="connsiteY3" fmla="*/ 346754 h 751661"/>
                      <a:gd name="connsiteX4" fmla="*/ 281890 w 550050"/>
                      <a:gd name="connsiteY4" fmla="*/ 657198 h 751661"/>
                      <a:gd name="connsiteX5" fmla="*/ 281890 w 550050"/>
                      <a:gd name="connsiteY5" fmla="*/ 715352 h 751661"/>
                      <a:gd name="connsiteX6" fmla="*/ 0 w 550050"/>
                      <a:gd name="connsiteY6" fmla="*/ 603717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5" fmla="*/ 281889 w 550050"/>
                      <a:gd name="connsiteY5" fmla="*/ 657198 h 751661"/>
                      <a:gd name="connsiteX6" fmla="*/ 281890 w 550050"/>
                      <a:gd name="connsiteY6" fmla="*/ 715352 h 751661"/>
                      <a:gd name="connsiteX7" fmla="*/ 0 w 550050"/>
                      <a:gd name="connsiteY7" fmla="*/ 603717 h 751661"/>
                      <a:gd name="connsiteX8" fmla="*/ 281890 w 550050"/>
                      <a:gd name="connsiteY8" fmla="*/ 419463 h 751661"/>
                      <a:gd name="connsiteX9" fmla="*/ 281890 w 550050"/>
                      <a:gd name="connsiteY9" fmla="*/ 477618 h 751661"/>
                      <a:gd name="connsiteX10" fmla="*/ 515377 w 550050"/>
                      <a:gd name="connsiteY10" fmla="*/ 346754 h 751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0050" h="751661" stroke="0" extrusionOk="0">
                        <a:moveTo>
                          <a:pt x="0" y="603717"/>
                        </a:moveTo>
                        <a:cubicBezTo>
                          <a:pt x="100773" y="561237"/>
                          <a:pt x="182425" y="483221"/>
                          <a:pt x="281890" y="419463"/>
                        </a:cubicBezTo>
                        <a:cubicBezTo>
                          <a:pt x="277218" y="428466"/>
                          <a:pt x="278601" y="462862"/>
                          <a:pt x="281890" y="477618"/>
                        </a:cubicBezTo>
                        <a:cubicBezTo>
                          <a:pt x="384062" y="452792"/>
                          <a:pt x="471239" y="403868"/>
                          <a:pt x="515377" y="346754"/>
                        </a:cubicBezTo>
                        <a:cubicBezTo>
                          <a:pt x="601592" y="459397"/>
                          <a:pt x="523601" y="600146"/>
                          <a:pt x="281890" y="657198"/>
                        </a:cubicBezTo>
                        <a:cubicBezTo>
                          <a:pt x="285939" y="665039"/>
                          <a:pt x="281056" y="700081"/>
                          <a:pt x="281890" y="715352"/>
                        </a:cubicBezTo>
                        <a:cubicBezTo>
                          <a:pt x="220998" y="677355"/>
                          <a:pt x="113498" y="628581"/>
                          <a:pt x="0" y="603717"/>
                        </a:cubicBezTo>
                        <a:close/>
                      </a:path>
                      <a:path w="550050" h="751661" fill="darkenLess" stroke="0" extrusionOk="0">
                        <a:moveTo>
                          <a:pt x="550050" y="436544"/>
                        </a:moveTo>
                        <a:cubicBezTo>
                          <a:pt x="548569" y="280503"/>
                          <a:pt x="288156" y="201299"/>
                          <a:pt x="0" y="179581"/>
                        </a:cubicBezTo>
                        <a:cubicBezTo>
                          <a:pt x="-6494" y="126007"/>
                          <a:pt x="3076" y="47983"/>
                          <a:pt x="0" y="0"/>
                        </a:cubicBezTo>
                        <a:cubicBezTo>
                          <a:pt x="276487" y="-4415"/>
                          <a:pt x="554990" y="119086"/>
                          <a:pt x="550050" y="256963"/>
                        </a:cubicBezTo>
                        <a:cubicBezTo>
                          <a:pt x="561284" y="309078"/>
                          <a:pt x="542821" y="373720"/>
                          <a:pt x="550050" y="436544"/>
                        </a:cubicBezTo>
                        <a:close/>
                      </a:path>
                      <a:path w="550050" h="751661" fill="none" extrusionOk="0">
                        <a:moveTo>
                          <a:pt x="550050" y="436544"/>
                        </a:moveTo>
                        <a:cubicBezTo>
                          <a:pt x="571462" y="327609"/>
                          <a:pt x="310006" y="187202"/>
                          <a:pt x="0" y="179581"/>
                        </a:cubicBezTo>
                        <a:cubicBezTo>
                          <a:pt x="-12766" y="151990"/>
                          <a:pt x="-5708" y="42273"/>
                          <a:pt x="0" y="0"/>
                        </a:cubicBezTo>
                        <a:cubicBezTo>
                          <a:pt x="291014" y="2097"/>
                          <a:pt x="545561" y="111949"/>
                          <a:pt x="550050" y="256963"/>
                        </a:cubicBezTo>
                        <a:cubicBezTo>
                          <a:pt x="558650" y="323809"/>
                          <a:pt x="545305" y="351207"/>
                          <a:pt x="550050" y="436544"/>
                        </a:cubicBezTo>
                        <a:cubicBezTo>
                          <a:pt x="551438" y="508241"/>
                          <a:pt x="434977" y="618549"/>
                          <a:pt x="281889" y="657198"/>
                        </a:cubicBezTo>
                        <a:cubicBezTo>
                          <a:pt x="280040" y="679889"/>
                          <a:pt x="283724" y="697330"/>
                          <a:pt x="281890" y="715352"/>
                        </a:cubicBezTo>
                        <a:cubicBezTo>
                          <a:pt x="212037" y="716945"/>
                          <a:pt x="77733" y="609230"/>
                          <a:pt x="0" y="603717"/>
                        </a:cubicBezTo>
                        <a:cubicBezTo>
                          <a:pt x="105923" y="556967"/>
                          <a:pt x="223288" y="436223"/>
                          <a:pt x="281890" y="419463"/>
                        </a:cubicBezTo>
                        <a:cubicBezTo>
                          <a:pt x="285213" y="434770"/>
                          <a:pt x="285584" y="455110"/>
                          <a:pt x="281890" y="477618"/>
                        </a:cubicBezTo>
                        <a:cubicBezTo>
                          <a:pt x="391551" y="434841"/>
                          <a:pt x="460927" y="400902"/>
                          <a:pt x="515377" y="34675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Cylinder 21">
            <a:extLst>
              <a:ext uri="{FF2B5EF4-FFF2-40B4-BE49-F238E27FC236}">
                <a16:creationId xmlns:a16="http://schemas.microsoft.com/office/drawing/2014/main" id="{7D47A78D-9F28-C08A-9264-6EB7B34EE9F6}"/>
              </a:ext>
            </a:extLst>
          </p:cNvPr>
          <p:cNvSpPr/>
          <p:nvPr/>
        </p:nvSpPr>
        <p:spPr>
          <a:xfrm>
            <a:off x="9948159" y="1964914"/>
            <a:ext cx="275025" cy="914398"/>
          </a:xfrm>
          <a:prstGeom prst="can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D1BEB7F9-9132-F96D-9FF6-C082FA7935EB}"/>
              </a:ext>
            </a:extLst>
          </p:cNvPr>
          <p:cNvCxnSpPr>
            <a:cxnSpLocks/>
          </p:cNvCxnSpPr>
          <p:nvPr/>
        </p:nvCxnSpPr>
        <p:spPr>
          <a:xfrm>
            <a:off x="7960093" y="4340994"/>
            <a:ext cx="1832300" cy="1713297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Cylinder 25">
            <a:extLst>
              <a:ext uri="{FF2B5EF4-FFF2-40B4-BE49-F238E27FC236}">
                <a16:creationId xmlns:a16="http://schemas.microsoft.com/office/drawing/2014/main" id="{40072DA2-D0BD-E51A-C201-7ED484E19E20}"/>
              </a:ext>
            </a:extLst>
          </p:cNvPr>
          <p:cNvSpPr/>
          <p:nvPr/>
        </p:nvSpPr>
        <p:spPr>
          <a:xfrm>
            <a:off x="9863549" y="5603943"/>
            <a:ext cx="275025" cy="639388"/>
          </a:xfrm>
          <a:prstGeom prst="can">
            <a:avLst/>
          </a:prstGeom>
          <a:solidFill>
            <a:schemeClr val="bg2">
              <a:lumMod val="50000"/>
              <a:alpha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Callout: Line 27">
            <a:extLst>
              <a:ext uri="{FF2B5EF4-FFF2-40B4-BE49-F238E27FC236}">
                <a16:creationId xmlns:a16="http://schemas.microsoft.com/office/drawing/2014/main" id="{EBF96DF9-8EE1-CD15-BA91-63BE7A8D005C}"/>
              </a:ext>
            </a:extLst>
          </p:cNvPr>
          <p:cNvSpPr/>
          <p:nvPr/>
        </p:nvSpPr>
        <p:spPr>
          <a:xfrm>
            <a:off x="10659274" y="1510923"/>
            <a:ext cx="1045046" cy="453991"/>
          </a:xfrm>
          <a:prstGeom prst="borderCallout1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Effluent</a:t>
            </a:r>
          </a:p>
        </p:txBody>
      </p:sp>
      <p:sp>
        <p:nvSpPr>
          <p:cNvPr id="29" name="Callout: Line 28">
            <a:extLst>
              <a:ext uri="{FF2B5EF4-FFF2-40B4-BE49-F238E27FC236}">
                <a16:creationId xmlns:a16="http://schemas.microsoft.com/office/drawing/2014/main" id="{FEE89E7E-DEE0-CF30-10CA-FFC4054A30D2}"/>
              </a:ext>
            </a:extLst>
          </p:cNvPr>
          <p:cNvSpPr/>
          <p:nvPr/>
        </p:nvSpPr>
        <p:spPr>
          <a:xfrm>
            <a:off x="10596893" y="5942798"/>
            <a:ext cx="1045046" cy="453991"/>
          </a:xfrm>
          <a:prstGeom prst="borderCallout1">
            <a:avLst>
              <a:gd name="adj1" fmla="val 18750"/>
              <a:gd name="adj2" fmla="val -8333"/>
              <a:gd name="adj3" fmla="val 21334"/>
              <a:gd name="adj4" fmla="val -41096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Influent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983323-8D2A-9FF1-BC8D-294AE876F76E}"/>
              </a:ext>
            </a:extLst>
          </p:cNvPr>
          <p:cNvSpPr txBox="1"/>
          <p:nvPr/>
        </p:nvSpPr>
        <p:spPr>
          <a:xfrm>
            <a:off x="9592490" y="5526059"/>
            <a:ext cx="183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Contact Chamber</a:t>
            </a:r>
          </a:p>
        </p:txBody>
      </p:sp>
    </p:spTree>
    <p:extLst>
      <p:ext uri="{BB962C8B-B14F-4D97-AF65-F5344CB8AC3E}">
        <p14:creationId xmlns:p14="http://schemas.microsoft.com/office/powerpoint/2010/main" val="4150220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0C11-10D2-6918-3ECD-2B5596748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Chlorine Gas Flow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8E88A9-5EB7-CB59-5E5D-11CAE446A6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708" y="1000125"/>
            <a:ext cx="7905750" cy="4857750"/>
          </a:xfrm>
        </p:spPr>
      </p:pic>
      <p:sp>
        <p:nvSpPr>
          <p:cNvPr id="7" name="Rectangle: Beveled 6">
            <a:extLst>
              <a:ext uri="{FF2B5EF4-FFF2-40B4-BE49-F238E27FC236}">
                <a16:creationId xmlns:a16="http://schemas.microsoft.com/office/drawing/2014/main" id="{6A394C3E-8515-3D4C-97B0-AE70E1248D43}"/>
              </a:ext>
            </a:extLst>
          </p:cNvPr>
          <p:cNvSpPr/>
          <p:nvPr/>
        </p:nvSpPr>
        <p:spPr>
          <a:xfrm>
            <a:off x="9432758" y="2608446"/>
            <a:ext cx="2158878" cy="3249429"/>
          </a:xfrm>
          <a:prstGeom prst="bevel">
            <a:avLst>
              <a:gd name="adj" fmla="val 12054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2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lumMod val="100000"/>
                </a:schemeClr>
              </a:gs>
            </a:gsLst>
            <a:lin ang="16200000" scaled="1"/>
            <a:tileRect/>
          </a:gra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BCECAB-C8FA-CFD8-2227-D1D4D6E8A37F}"/>
              </a:ext>
            </a:extLst>
          </p:cNvPr>
          <p:cNvCxnSpPr/>
          <p:nvPr/>
        </p:nvCxnSpPr>
        <p:spPr>
          <a:xfrm>
            <a:off x="9683015" y="5034915"/>
            <a:ext cx="12512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E76DCA-E7A7-090E-8E46-6139D40A85B9}"/>
              </a:ext>
            </a:extLst>
          </p:cNvPr>
          <p:cNvCxnSpPr/>
          <p:nvPr/>
        </p:nvCxnSpPr>
        <p:spPr>
          <a:xfrm>
            <a:off x="10085672" y="4580923"/>
            <a:ext cx="12512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E6D083-225D-AD6A-5B74-78EDB0EB2A02}"/>
              </a:ext>
            </a:extLst>
          </p:cNvPr>
          <p:cNvCxnSpPr/>
          <p:nvPr/>
        </p:nvCxnSpPr>
        <p:spPr>
          <a:xfrm>
            <a:off x="9683015" y="4167037"/>
            <a:ext cx="12512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F47E9F-E1D3-9817-0A70-29DF63E0E7A5}"/>
              </a:ext>
            </a:extLst>
          </p:cNvPr>
          <p:cNvCxnSpPr/>
          <p:nvPr/>
        </p:nvCxnSpPr>
        <p:spPr>
          <a:xfrm>
            <a:off x="10085672" y="3722671"/>
            <a:ext cx="12512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DFFD02-CF94-C247-4911-02596105581A}"/>
              </a:ext>
            </a:extLst>
          </p:cNvPr>
          <p:cNvCxnSpPr/>
          <p:nvPr/>
        </p:nvCxnSpPr>
        <p:spPr>
          <a:xfrm>
            <a:off x="9683015" y="3297555"/>
            <a:ext cx="12512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Arrow: Curved Left 16">
            <a:extLst>
              <a:ext uri="{FF2B5EF4-FFF2-40B4-BE49-F238E27FC236}">
                <a16:creationId xmlns:a16="http://schemas.microsoft.com/office/drawing/2014/main" id="{704C7AD2-E749-97E9-77D7-7DEC09986D7C}"/>
              </a:ext>
            </a:extLst>
          </p:cNvPr>
          <p:cNvSpPr/>
          <p:nvPr/>
        </p:nvSpPr>
        <p:spPr>
          <a:xfrm flipV="1">
            <a:off x="10569366" y="4649458"/>
            <a:ext cx="550050" cy="751661"/>
          </a:xfrm>
          <a:prstGeom prst="curvedLeftArrow">
            <a:avLst>
              <a:gd name="adj1" fmla="val 32648"/>
              <a:gd name="adj2" fmla="val 53793"/>
              <a:gd name="adj3" fmla="val 51248"/>
            </a:avLst>
          </a:prstGeom>
          <a:noFill/>
          <a:ln w="15875">
            <a:solidFill>
              <a:schemeClr val="accent1">
                <a:lumMod val="75000"/>
              </a:schemeClr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0050"/>
                      <a:gd name="connsiteY0" fmla="*/ 603717 h 751661"/>
                      <a:gd name="connsiteX1" fmla="*/ 281890 w 550050"/>
                      <a:gd name="connsiteY1" fmla="*/ 419463 h 751661"/>
                      <a:gd name="connsiteX2" fmla="*/ 281890 w 550050"/>
                      <a:gd name="connsiteY2" fmla="*/ 477618 h 751661"/>
                      <a:gd name="connsiteX3" fmla="*/ 515377 w 550050"/>
                      <a:gd name="connsiteY3" fmla="*/ 346754 h 751661"/>
                      <a:gd name="connsiteX4" fmla="*/ 281890 w 550050"/>
                      <a:gd name="connsiteY4" fmla="*/ 657198 h 751661"/>
                      <a:gd name="connsiteX5" fmla="*/ 281890 w 550050"/>
                      <a:gd name="connsiteY5" fmla="*/ 715352 h 751661"/>
                      <a:gd name="connsiteX6" fmla="*/ 0 w 550050"/>
                      <a:gd name="connsiteY6" fmla="*/ 603717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5" fmla="*/ 281889 w 550050"/>
                      <a:gd name="connsiteY5" fmla="*/ 657198 h 751661"/>
                      <a:gd name="connsiteX6" fmla="*/ 281890 w 550050"/>
                      <a:gd name="connsiteY6" fmla="*/ 715352 h 751661"/>
                      <a:gd name="connsiteX7" fmla="*/ 0 w 550050"/>
                      <a:gd name="connsiteY7" fmla="*/ 603717 h 751661"/>
                      <a:gd name="connsiteX8" fmla="*/ 281890 w 550050"/>
                      <a:gd name="connsiteY8" fmla="*/ 419463 h 751661"/>
                      <a:gd name="connsiteX9" fmla="*/ 281890 w 550050"/>
                      <a:gd name="connsiteY9" fmla="*/ 477618 h 751661"/>
                      <a:gd name="connsiteX10" fmla="*/ 515377 w 550050"/>
                      <a:gd name="connsiteY10" fmla="*/ 346754 h 751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0050" h="751661" stroke="0" extrusionOk="0">
                        <a:moveTo>
                          <a:pt x="0" y="603717"/>
                        </a:moveTo>
                        <a:cubicBezTo>
                          <a:pt x="100773" y="561237"/>
                          <a:pt x="182425" y="483221"/>
                          <a:pt x="281890" y="419463"/>
                        </a:cubicBezTo>
                        <a:cubicBezTo>
                          <a:pt x="277218" y="428466"/>
                          <a:pt x="278601" y="462862"/>
                          <a:pt x="281890" y="477618"/>
                        </a:cubicBezTo>
                        <a:cubicBezTo>
                          <a:pt x="384062" y="452792"/>
                          <a:pt x="471239" y="403868"/>
                          <a:pt x="515377" y="346754"/>
                        </a:cubicBezTo>
                        <a:cubicBezTo>
                          <a:pt x="601592" y="459397"/>
                          <a:pt x="523601" y="600146"/>
                          <a:pt x="281890" y="657198"/>
                        </a:cubicBezTo>
                        <a:cubicBezTo>
                          <a:pt x="285939" y="665039"/>
                          <a:pt x="281056" y="700081"/>
                          <a:pt x="281890" y="715352"/>
                        </a:cubicBezTo>
                        <a:cubicBezTo>
                          <a:pt x="220998" y="677355"/>
                          <a:pt x="113498" y="628581"/>
                          <a:pt x="0" y="603717"/>
                        </a:cubicBezTo>
                        <a:close/>
                      </a:path>
                      <a:path w="550050" h="751661" fill="darkenLess" stroke="0" extrusionOk="0">
                        <a:moveTo>
                          <a:pt x="550050" y="436544"/>
                        </a:moveTo>
                        <a:cubicBezTo>
                          <a:pt x="548569" y="280503"/>
                          <a:pt x="288156" y="201299"/>
                          <a:pt x="0" y="179581"/>
                        </a:cubicBezTo>
                        <a:cubicBezTo>
                          <a:pt x="-6494" y="126007"/>
                          <a:pt x="3076" y="47983"/>
                          <a:pt x="0" y="0"/>
                        </a:cubicBezTo>
                        <a:cubicBezTo>
                          <a:pt x="276487" y="-4415"/>
                          <a:pt x="554990" y="119086"/>
                          <a:pt x="550050" y="256963"/>
                        </a:cubicBezTo>
                        <a:cubicBezTo>
                          <a:pt x="561284" y="309078"/>
                          <a:pt x="542821" y="373720"/>
                          <a:pt x="550050" y="436544"/>
                        </a:cubicBezTo>
                        <a:close/>
                      </a:path>
                      <a:path w="550050" h="751661" fill="none" extrusionOk="0">
                        <a:moveTo>
                          <a:pt x="550050" y="436544"/>
                        </a:moveTo>
                        <a:cubicBezTo>
                          <a:pt x="571462" y="327609"/>
                          <a:pt x="310006" y="187202"/>
                          <a:pt x="0" y="179581"/>
                        </a:cubicBezTo>
                        <a:cubicBezTo>
                          <a:pt x="-12766" y="151990"/>
                          <a:pt x="-5708" y="42273"/>
                          <a:pt x="0" y="0"/>
                        </a:cubicBezTo>
                        <a:cubicBezTo>
                          <a:pt x="291014" y="2097"/>
                          <a:pt x="545561" y="111949"/>
                          <a:pt x="550050" y="256963"/>
                        </a:cubicBezTo>
                        <a:cubicBezTo>
                          <a:pt x="558650" y="323809"/>
                          <a:pt x="545305" y="351207"/>
                          <a:pt x="550050" y="436544"/>
                        </a:cubicBezTo>
                        <a:cubicBezTo>
                          <a:pt x="551438" y="508241"/>
                          <a:pt x="434977" y="618549"/>
                          <a:pt x="281889" y="657198"/>
                        </a:cubicBezTo>
                        <a:cubicBezTo>
                          <a:pt x="280040" y="679889"/>
                          <a:pt x="283724" y="697330"/>
                          <a:pt x="281890" y="715352"/>
                        </a:cubicBezTo>
                        <a:cubicBezTo>
                          <a:pt x="212037" y="716945"/>
                          <a:pt x="77733" y="609230"/>
                          <a:pt x="0" y="603717"/>
                        </a:cubicBezTo>
                        <a:cubicBezTo>
                          <a:pt x="105923" y="556967"/>
                          <a:pt x="223288" y="436223"/>
                          <a:pt x="281890" y="419463"/>
                        </a:cubicBezTo>
                        <a:cubicBezTo>
                          <a:pt x="285213" y="434770"/>
                          <a:pt x="285584" y="455110"/>
                          <a:pt x="281890" y="477618"/>
                        </a:cubicBezTo>
                        <a:cubicBezTo>
                          <a:pt x="391551" y="434841"/>
                          <a:pt x="460927" y="400902"/>
                          <a:pt x="515377" y="34675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Arrow: Curved Left 17">
            <a:extLst>
              <a:ext uri="{FF2B5EF4-FFF2-40B4-BE49-F238E27FC236}">
                <a16:creationId xmlns:a16="http://schemas.microsoft.com/office/drawing/2014/main" id="{1786F211-8283-F1A1-DCEB-3034B408C0A3}"/>
              </a:ext>
            </a:extLst>
          </p:cNvPr>
          <p:cNvSpPr/>
          <p:nvPr/>
        </p:nvSpPr>
        <p:spPr>
          <a:xfrm flipV="1">
            <a:off x="10659274" y="3763366"/>
            <a:ext cx="550050" cy="751661"/>
          </a:xfrm>
          <a:prstGeom prst="curvedLeftArrow">
            <a:avLst>
              <a:gd name="adj1" fmla="val 32648"/>
              <a:gd name="adj2" fmla="val 53793"/>
              <a:gd name="adj3" fmla="val 51248"/>
            </a:avLst>
          </a:prstGeom>
          <a:noFill/>
          <a:ln w="15875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5000">
                  <a:schemeClr val="accent1">
                    <a:lumMod val="45000"/>
                    <a:lumOff val="55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0050"/>
                      <a:gd name="connsiteY0" fmla="*/ 603717 h 751661"/>
                      <a:gd name="connsiteX1" fmla="*/ 281890 w 550050"/>
                      <a:gd name="connsiteY1" fmla="*/ 419463 h 751661"/>
                      <a:gd name="connsiteX2" fmla="*/ 281890 w 550050"/>
                      <a:gd name="connsiteY2" fmla="*/ 477618 h 751661"/>
                      <a:gd name="connsiteX3" fmla="*/ 515377 w 550050"/>
                      <a:gd name="connsiteY3" fmla="*/ 346754 h 751661"/>
                      <a:gd name="connsiteX4" fmla="*/ 281890 w 550050"/>
                      <a:gd name="connsiteY4" fmla="*/ 657198 h 751661"/>
                      <a:gd name="connsiteX5" fmla="*/ 281890 w 550050"/>
                      <a:gd name="connsiteY5" fmla="*/ 715352 h 751661"/>
                      <a:gd name="connsiteX6" fmla="*/ 0 w 550050"/>
                      <a:gd name="connsiteY6" fmla="*/ 603717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5" fmla="*/ 281889 w 550050"/>
                      <a:gd name="connsiteY5" fmla="*/ 657198 h 751661"/>
                      <a:gd name="connsiteX6" fmla="*/ 281890 w 550050"/>
                      <a:gd name="connsiteY6" fmla="*/ 715352 h 751661"/>
                      <a:gd name="connsiteX7" fmla="*/ 0 w 550050"/>
                      <a:gd name="connsiteY7" fmla="*/ 603717 h 751661"/>
                      <a:gd name="connsiteX8" fmla="*/ 281890 w 550050"/>
                      <a:gd name="connsiteY8" fmla="*/ 419463 h 751661"/>
                      <a:gd name="connsiteX9" fmla="*/ 281890 w 550050"/>
                      <a:gd name="connsiteY9" fmla="*/ 477618 h 751661"/>
                      <a:gd name="connsiteX10" fmla="*/ 515377 w 550050"/>
                      <a:gd name="connsiteY10" fmla="*/ 346754 h 751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0050" h="751661" stroke="0" extrusionOk="0">
                        <a:moveTo>
                          <a:pt x="0" y="603717"/>
                        </a:moveTo>
                        <a:cubicBezTo>
                          <a:pt x="100773" y="561237"/>
                          <a:pt x="182425" y="483221"/>
                          <a:pt x="281890" y="419463"/>
                        </a:cubicBezTo>
                        <a:cubicBezTo>
                          <a:pt x="277218" y="428466"/>
                          <a:pt x="278601" y="462862"/>
                          <a:pt x="281890" y="477618"/>
                        </a:cubicBezTo>
                        <a:cubicBezTo>
                          <a:pt x="384062" y="452792"/>
                          <a:pt x="471239" y="403868"/>
                          <a:pt x="515377" y="346754"/>
                        </a:cubicBezTo>
                        <a:cubicBezTo>
                          <a:pt x="601592" y="459397"/>
                          <a:pt x="523601" y="600146"/>
                          <a:pt x="281890" y="657198"/>
                        </a:cubicBezTo>
                        <a:cubicBezTo>
                          <a:pt x="285939" y="665039"/>
                          <a:pt x="281056" y="700081"/>
                          <a:pt x="281890" y="715352"/>
                        </a:cubicBezTo>
                        <a:cubicBezTo>
                          <a:pt x="220998" y="677355"/>
                          <a:pt x="113498" y="628581"/>
                          <a:pt x="0" y="603717"/>
                        </a:cubicBezTo>
                        <a:close/>
                      </a:path>
                      <a:path w="550050" h="751661" fill="darkenLess" stroke="0" extrusionOk="0">
                        <a:moveTo>
                          <a:pt x="550050" y="436544"/>
                        </a:moveTo>
                        <a:cubicBezTo>
                          <a:pt x="548569" y="280503"/>
                          <a:pt x="288156" y="201299"/>
                          <a:pt x="0" y="179581"/>
                        </a:cubicBezTo>
                        <a:cubicBezTo>
                          <a:pt x="-6494" y="126007"/>
                          <a:pt x="3076" y="47983"/>
                          <a:pt x="0" y="0"/>
                        </a:cubicBezTo>
                        <a:cubicBezTo>
                          <a:pt x="276487" y="-4415"/>
                          <a:pt x="554990" y="119086"/>
                          <a:pt x="550050" y="256963"/>
                        </a:cubicBezTo>
                        <a:cubicBezTo>
                          <a:pt x="561284" y="309078"/>
                          <a:pt x="542821" y="373720"/>
                          <a:pt x="550050" y="436544"/>
                        </a:cubicBezTo>
                        <a:close/>
                      </a:path>
                      <a:path w="550050" h="751661" fill="none" extrusionOk="0">
                        <a:moveTo>
                          <a:pt x="550050" y="436544"/>
                        </a:moveTo>
                        <a:cubicBezTo>
                          <a:pt x="571462" y="327609"/>
                          <a:pt x="310006" y="187202"/>
                          <a:pt x="0" y="179581"/>
                        </a:cubicBezTo>
                        <a:cubicBezTo>
                          <a:pt x="-12766" y="151990"/>
                          <a:pt x="-5708" y="42273"/>
                          <a:pt x="0" y="0"/>
                        </a:cubicBezTo>
                        <a:cubicBezTo>
                          <a:pt x="291014" y="2097"/>
                          <a:pt x="545561" y="111949"/>
                          <a:pt x="550050" y="256963"/>
                        </a:cubicBezTo>
                        <a:cubicBezTo>
                          <a:pt x="558650" y="323809"/>
                          <a:pt x="545305" y="351207"/>
                          <a:pt x="550050" y="436544"/>
                        </a:cubicBezTo>
                        <a:cubicBezTo>
                          <a:pt x="551438" y="508241"/>
                          <a:pt x="434977" y="618549"/>
                          <a:pt x="281889" y="657198"/>
                        </a:cubicBezTo>
                        <a:cubicBezTo>
                          <a:pt x="280040" y="679889"/>
                          <a:pt x="283724" y="697330"/>
                          <a:pt x="281890" y="715352"/>
                        </a:cubicBezTo>
                        <a:cubicBezTo>
                          <a:pt x="212037" y="716945"/>
                          <a:pt x="77733" y="609230"/>
                          <a:pt x="0" y="603717"/>
                        </a:cubicBezTo>
                        <a:cubicBezTo>
                          <a:pt x="105923" y="556967"/>
                          <a:pt x="223288" y="436223"/>
                          <a:pt x="281890" y="419463"/>
                        </a:cubicBezTo>
                        <a:cubicBezTo>
                          <a:pt x="285213" y="434770"/>
                          <a:pt x="285584" y="455110"/>
                          <a:pt x="281890" y="477618"/>
                        </a:cubicBezTo>
                        <a:cubicBezTo>
                          <a:pt x="391551" y="434841"/>
                          <a:pt x="460927" y="400902"/>
                          <a:pt x="515377" y="34675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Arrow: Curved Left 18">
            <a:extLst>
              <a:ext uri="{FF2B5EF4-FFF2-40B4-BE49-F238E27FC236}">
                <a16:creationId xmlns:a16="http://schemas.microsoft.com/office/drawing/2014/main" id="{9AF5034E-95DD-0596-8E1F-75D68D33AF7D}"/>
              </a:ext>
            </a:extLst>
          </p:cNvPr>
          <p:cNvSpPr/>
          <p:nvPr/>
        </p:nvSpPr>
        <p:spPr>
          <a:xfrm flipV="1">
            <a:off x="10661097" y="2899712"/>
            <a:ext cx="550050" cy="751661"/>
          </a:xfrm>
          <a:prstGeom prst="curvedLeftArrow">
            <a:avLst>
              <a:gd name="adj1" fmla="val 32648"/>
              <a:gd name="adj2" fmla="val 53793"/>
              <a:gd name="adj3" fmla="val 51248"/>
            </a:avLst>
          </a:prstGeom>
          <a:noFill/>
          <a:ln w="15875">
            <a:solidFill>
              <a:schemeClr val="accent1">
                <a:lumMod val="20000"/>
                <a:lumOff val="80000"/>
              </a:schemeClr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0050"/>
                      <a:gd name="connsiteY0" fmla="*/ 603717 h 751661"/>
                      <a:gd name="connsiteX1" fmla="*/ 281890 w 550050"/>
                      <a:gd name="connsiteY1" fmla="*/ 419463 h 751661"/>
                      <a:gd name="connsiteX2" fmla="*/ 281890 w 550050"/>
                      <a:gd name="connsiteY2" fmla="*/ 477618 h 751661"/>
                      <a:gd name="connsiteX3" fmla="*/ 515377 w 550050"/>
                      <a:gd name="connsiteY3" fmla="*/ 346754 h 751661"/>
                      <a:gd name="connsiteX4" fmla="*/ 281890 w 550050"/>
                      <a:gd name="connsiteY4" fmla="*/ 657198 h 751661"/>
                      <a:gd name="connsiteX5" fmla="*/ 281890 w 550050"/>
                      <a:gd name="connsiteY5" fmla="*/ 715352 h 751661"/>
                      <a:gd name="connsiteX6" fmla="*/ 0 w 550050"/>
                      <a:gd name="connsiteY6" fmla="*/ 603717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5" fmla="*/ 281889 w 550050"/>
                      <a:gd name="connsiteY5" fmla="*/ 657198 h 751661"/>
                      <a:gd name="connsiteX6" fmla="*/ 281890 w 550050"/>
                      <a:gd name="connsiteY6" fmla="*/ 715352 h 751661"/>
                      <a:gd name="connsiteX7" fmla="*/ 0 w 550050"/>
                      <a:gd name="connsiteY7" fmla="*/ 603717 h 751661"/>
                      <a:gd name="connsiteX8" fmla="*/ 281890 w 550050"/>
                      <a:gd name="connsiteY8" fmla="*/ 419463 h 751661"/>
                      <a:gd name="connsiteX9" fmla="*/ 281890 w 550050"/>
                      <a:gd name="connsiteY9" fmla="*/ 477618 h 751661"/>
                      <a:gd name="connsiteX10" fmla="*/ 515377 w 550050"/>
                      <a:gd name="connsiteY10" fmla="*/ 346754 h 751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0050" h="751661" stroke="0" extrusionOk="0">
                        <a:moveTo>
                          <a:pt x="0" y="603717"/>
                        </a:moveTo>
                        <a:cubicBezTo>
                          <a:pt x="100773" y="561237"/>
                          <a:pt x="182425" y="483221"/>
                          <a:pt x="281890" y="419463"/>
                        </a:cubicBezTo>
                        <a:cubicBezTo>
                          <a:pt x="277218" y="428466"/>
                          <a:pt x="278601" y="462862"/>
                          <a:pt x="281890" y="477618"/>
                        </a:cubicBezTo>
                        <a:cubicBezTo>
                          <a:pt x="384062" y="452792"/>
                          <a:pt x="471239" y="403868"/>
                          <a:pt x="515377" y="346754"/>
                        </a:cubicBezTo>
                        <a:cubicBezTo>
                          <a:pt x="601592" y="459397"/>
                          <a:pt x="523601" y="600146"/>
                          <a:pt x="281890" y="657198"/>
                        </a:cubicBezTo>
                        <a:cubicBezTo>
                          <a:pt x="285939" y="665039"/>
                          <a:pt x="281056" y="700081"/>
                          <a:pt x="281890" y="715352"/>
                        </a:cubicBezTo>
                        <a:cubicBezTo>
                          <a:pt x="220998" y="677355"/>
                          <a:pt x="113498" y="628581"/>
                          <a:pt x="0" y="603717"/>
                        </a:cubicBezTo>
                        <a:close/>
                      </a:path>
                      <a:path w="550050" h="751661" fill="darkenLess" stroke="0" extrusionOk="0">
                        <a:moveTo>
                          <a:pt x="550050" y="436544"/>
                        </a:moveTo>
                        <a:cubicBezTo>
                          <a:pt x="548569" y="280503"/>
                          <a:pt x="288156" y="201299"/>
                          <a:pt x="0" y="179581"/>
                        </a:cubicBezTo>
                        <a:cubicBezTo>
                          <a:pt x="-6494" y="126007"/>
                          <a:pt x="3076" y="47983"/>
                          <a:pt x="0" y="0"/>
                        </a:cubicBezTo>
                        <a:cubicBezTo>
                          <a:pt x="276487" y="-4415"/>
                          <a:pt x="554990" y="119086"/>
                          <a:pt x="550050" y="256963"/>
                        </a:cubicBezTo>
                        <a:cubicBezTo>
                          <a:pt x="561284" y="309078"/>
                          <a:pt x="542821" y="373720"/>
                          <a:pt x="550050" y="436544"/>
                        </a:cubicBezTo>
                        <a:close/>
                      </a:path>
                      <a:path w="550050" h="751661" fill="none" extrusionOk="0">
                        <a:moveTo>
                          <a:pt x="550050" y="436544"/>
                        </a:moveTo>
                        <a:cubicBezTo>
                          <a:pt x="571462" y="327609"/>
                          <a:pt x="310006" y="187202"/>
                          <a:pt x="0" y="179581"/>
                        </a:cubicBezTo>
                        <a:cubicBezTo>
                          <a:pt x="-12766" y="151990"/>
                          <a:pt x="-5708" y="42273"/>
                          <a:pt x="0" y="0"/>
                        </a:cubicBezTo>
                        <a:cubicBezTo>
                          <a:pt x="291014" y="2097"/>
                          <a:pt x="545561" y="111949"/>
                          <a:pt x="550050" y="256963"/>
                        </a:cubicBezTo>
                        <a:cubicBezTo>
                          <a:pt x="558650" y="323809"/>
                          <a:pt x="545305" y="351207"/>
                          <a:pt x="550050" y="436544"/>
                        </a:cubicBezTo>
                        <a:cubicBezTo>
                          <a:pt x="551438" y="508241"/>
                          <a:pt x="434977" y="618549"/>
                          <a:pt x="281889" y="657198"/>
                        </a:cubicBezTo>
                        <a:cubicBezTo>
                          <a:pt x="280040" y="679889"/>
                          <a:pt x="283724" y="697330"/>
                          <a:pt x="281890" y="715352"/>
                        </a:cubicBezTo>
                        <a:cubicBezTo>
                          <a:pt x="212037" y="716945"/>
                          <a:pt x="77733" y="609230"/>
                          <a:pt x="0" y="603717"/>
                        </a:cubicBezTo>
                        <a:cubicBezTo>
                          <a:pt x="105923" y="556967"/>
                          <a:pt x="223288" y="436223"/>
                          <a:pt x="281890" y="419463"/>
                        </a:cubicBezTo>
                        <a:cubicBezTo>
                          <a:pt x="285213" y="434770"/>
                          <a:pt x="285584" y="455110"/>
                          <a:pt x="281890" y="477618"/>
                        </a:cubicBezTo>
                        <a:cubicBezTo>
                          <a:pt x="391551" y="434841"/>
                          <a:pt x="460927" y="400902"/>
                          <a:pt x="515377" y="34675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Arrow: Curved Left 19">
            <a:extLst>
              <a:ext uri="{FF2B5EF4-FFF2-40B4-BE49-F238E27FC236}">
                <a16:creationId xmlns:a16="http://schemas.microsoft.com/office/drawing/2014/main" id="{DDA87CE4-C96B-A5F3-08D0-D86BF3F96F13}"/>
              </a:ext>
            </a:extLst>
          </p:cNvPr>
          <p:cNvSpPr/>
          <p:nvPr/>
        </p:nvSpPr>
        <p:spPr>
          <a:xfrm flipH="1" flipV="1">
            <a:off x="9726037" y="4154278"/>
            <a:ext cx="550050" cy="751661"/>
          </a:xfrm>
          <a:prstGeom prst="curvedLeftArrow">
            <a:avLst>
              <a:gd name="adj1" fmla="val 32648"/>
              <a:gd name="adj2" fmla="val 53793"/>
              <a:gd name="adj3" fmla="val 51248"/>
            </a:avLst>
          </a:prstGeom>
          <a:noFill/>
          <a:ln w="15875">
            <a:solidFill>
              <a:schemeClr val="accent1">
                <a:lumMod val="75000"/>
              </a:schemeClr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0050"/>
                      <a:gd name="connsiteY0" fmla="*/ 603717 h 751661"/>
                      <a:gd name="connsiteX1" fmla="*/ 281890 w 550050"/>
                      <a:gd name="connsiteY1" fmla="*/ 419463 h 751661"/>
                      <a:gd name="connsiteX2" fmla="*/ 281890 w 550050"/>
                      <a:gd name="connsiteY2" fmla="*/ 477618 h 751661"/>
                      <a:gd name="connsiteX3" fmla="*/ 515377 w 550050"/>
                      <a:gd name="connsiteY3" fmla="*/ 346754 h 751661"/>
                      <a:gd name="connsiteX4" fmla="*/ 281890 w 550050"/>
                      <a:gd name="connsiteY4" fmla="*/ 657198 h 751661"/>
                      <a:gd name="connsiteX5" fmla="*/ 281890 w 550050"/>
                      <a:gd name="connsiteY5" fmla="*/ 715352 h 751661"/>
                      <a:gd name="connsiteX6" fmla="*/ 0 w 550050"/>
                      <a:gd name="connsiteY6" fmla="*/ 603717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5" fmla="*/ 281889 w 550050"/>
                      <a:gd name="connsiteY5" fmla="*/ 657198 h 751661"/>
                      <a:gd name="connsiteX6" fmla="*/ 281890 w 550050"/>
                      <a:gd name="connsiteY6" fmla="*/ 715352 h 751661"/>
                      <a:gd name="connsiteX7" fmla="*/ 0 w 550050"/>
                      <a:gd name="connsiteY7" fmla="*/ 603717 h 751661"/>
                      <a:gd name="connsiteX8" fmla="*/ 281890 w 550050"/>
                      <a:gd name="connsiteY8" fmla="*/ 419463 h 751661"/>
                      <a:gd name="connsiteX9" fmla="*/ 281890 w 550050"/>
                      <a:gd name="connsiteY9" fmla="*/ 477618 h 751661"/>
                      <a:gd name="connsiteX10" fmla="*/ 515377 w 550050"/>
                      <a:gd name="connsiteY10" fmla="*/ 346754 h 751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0050" h="751661" stroke="0" extrusionOk="0">
                        <a:moveTo>
                          <a:pt x="0" y="603717"/>
                        </a:moveTo>
                        <a:cubicBezTo>
                          <a:pt x="100773" y="561237"/>
                          <a:pt x="182425" y="483221"/>
                          <a:pt x="281890" y="419463"/>
                        </a:cubicBezTo>
                        <a:cubicBezTo>
                          <a:pt x="277218" y="428466"/>
                          <a:pt x="278601" y="462862"/>
                          <a:pt x="281890" y="477618"/>
                        </a:cubicBezTo>
                        <a:cubicBezTo>
                          <a:pt x="384062" y="452792"/>
                          <a:pt x="471239" y="403868"/>
                          <a:pt x="515377" y="346754"/>
                        </a:cubicBezTo>
                        <a:cubicBezTo>
                          <a:pt x="601592" y="459397"/>
                          <a:pt x="523601" y="600146"/>
                          <a:pt x="281890" y="657198"/>
                        </a:cubicBezTo>
                        <a:cubicBezTo>
                          <a:pt x="285939" y="665039"/>
                          <a:pt x="281056" y="700081"/>
                          <a:pt x="281890" y="715352"/>
                        </a:cubicBezTo>
                        <a:cubicBezTo>
                          <a:pt x="220998" y="677355"/>
                          <a:pt x="113498" y="628581"/>
                          <a:pt x="0" y="603717"/>
                        </a:cubicBezTo>
                        <a:close/>
                      </a:path>
                      <a:path w="550050" h="751661" fill="darkenLess" stroke="0" extrusionOk="0">
                        <a:moveTo>
                          <a:pt x="550050" y="436544"/>
                        </a:moveTo>
                        <a:cubicBezTo>
                          <a:pt x="548569" y="280503"/>
                          <a:pt x="288156" y="201299"/>
                          <a:pt x="0" y="179581"/>
                        </a:cubicBezTo>
                        <a:cubicBezTo>
                          <a:pt x="-6494" y="126007"/>
                          <a:pt x="3076" y="47983"/>
                          <a:pt x="0" y="0"/>
                        </a:cubicBezTo>
                        <a:cubicBezTo>
                          <a:pt x="276487" y="-4415"/>
                          <a:pt x="554990" y="119086"/>
                          <a:pt x="550050" y="256963"/>
                        </a:cubicBezTo>
                        <a:cubicBezTo>
                          <a:pt x="561284" y="309078"/>
                          <a:pt x="542821" y="373720"/>
                          <a:pt x="550050" y="436544"/>
                        </a:cubicBezTo>
                        <a:close/>
                      </a:path>
                      <a:path w="550050" h="751661" fill="none" extrusionOk="0">
                        <a:moveTo>
                          <a:pt x="550050" y="436544"/>
                        </a:moveTo>
                        <a:cubicBezTo>
                          <a:pt x="571462" y="327609"/>
                          <a:pt x="310006" y="187202"/>
                          <a:pt x="0" y="179581"/>
                        </a:cubicBezTo>
                        <a:cubicBezTo>
                          <a:pt x="-12766" y="151990"/>
                          <a:pt x="-5708" y="42273"/>
                          <a:pt x="0" y="0"/>
                        </a:cubicBezTo>
                        <a:cubicBezTo>
                          <a:pt x="291014" y="2097"/>
                          <a:pt x="545561" y="111949"/>
                          <a:pt x="550050" y="256963"/>
                        </a:cubicBezTo>
                        <a:cubicBezTo>
                          <a:pt x="558650" y="323809"/>
                          <a:pt x="545305" y="351207"/>
                          <a:pt x="550050" y="436544"/>
                        </a:cubicBezTo>
                        <a:cubicBezTo>
                          <a:pt x="551438" y="508241"/>
                          <a:pt x="434977" y="618549"/>
                          <a:pt x="281889" y="657198"/>
                        </a:cubicBezTo>
                        <a:cubicBezTo>
                          <a:pt x="280040" y="679889"/>
                          <a:pt x="283724" y="697330"/>
                          <a:pt x="281890" y="715352"/>
                        </a:cubicBezTo>
                        <a:cubicBezTo>
                          <a:pt x="212037" y="716945"/>
                          <a:pt x="77733" y="609230"/>
                          <a:pt x="0" y="603717"/>
                        </a:cubicBezTo>
                        <a:cubicBezTo>
                          <a:pt x="105923" y="556967"/>
                          <a:pt x="223288" y="436223"/>
                          <a:pt x="281890" y="419463"/>
                        </a:cubicBezTo>
                        <a:cubicBezTo>
                          <a:pt x="285213" y="434770"/>
                          <a:pt x="285584" y="455110"/>
                          <a:pt x="281890" y="477618"/>
                        </a:cubicBezTo>
                        <a:cubicBezTo>
                          <a:pt x="391551" y="434841"/>
                          <a:pt x="460927" y="400902"/>
                          <a:pt x="515377" y="34675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Arrow: Curved Left 20">
            <a:extLst>
              <a:ext uri="{FF2B5EF4-FFF2-40B4-BE49-F238E27FC236}">
                <a16:creationId xmlns:a16="http://schemas.microsoft.com/office/drawing/2014/main" id="{D3D23B7E-C840-18B5-007C-1313EE840B8C}"/>
              </a:ext>
            </a:extLst>
          </p:cNvPr>
          <p:cNvSpPr/>
          <p:nvPr/>
        </p:nvSpPr>
        <p:spPr>
          <a:xfrm flipH="1" flipV="1">
            <a:off x="9758607" y="3319568"/>
            <a:ext cx="550050" cy="751661"/>
          </a:xfrm>
          <a:prstGeom prst="curvedLeftArrow">
            <a:avLst>
              <a:gd name="adj1" fmla="val 32648"/>
              <a:gd name="adj2" fmla="val 53793"/>
              <a:gd name="adj3" fmla="val 51248"/>
            </a:avLst>
          </a:prstGeom>
          <a:noFill/>
          <a:ln w="15875">
            <a:solidFill>
              <a:schemeClr val="bg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0050"/>
                      <a:gd name="connsiteY0" fmla="*/ 603717 h 751661"/>
                      <a:gd name="connsiteX1" fmla="*/ 281890 w 550050"/>
                      <a:gd name="connsiteY1" fmla="*/ 419463 h 751661"/>
                      <a:gd name="connsiteX2" fmla="*/ 281890 w 550050"/>
                      <a:gd name="connsiteY2" fmla="*/ 477618 h 751661"/>
                      <a:gd name="connsiteX3" fmla="*/ 515377 w 550050"/>
                      <a:gd name="connsiteY3" fmla="*/ 346754 h 751661"/>
                      <a:gd name="connsiteX4" fmla="*/ 281890 w 550050"/>
                      <a:gd name="connsiteY4" fmla="*/ 657198 h 751661"/>
                      <a:gd name="connsiteX5" fmla="*/ 281890 w 550050"/>
                      <a:gd name="connsiteY5" fmla="*/ 715352 h 751661"/>
                      <a:gd name="connsiteX6" fmla="*/ 0 w 550050"/>
                      <a:gd name="connsiteY6" fmla="*/ 603717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0" fmla="*/ 550050 w 550050"/>
                      <a:gd name="connsiteY0" fmla="*/ 436544 h 751661"/>
                      <a:gd name="connsiteX1" fmla="*/ 0 w 550050"/>
                      <a:gd name="connsiteY1" fmla="*/ 179581 h 751661"/>
                      <a:gd name="connsiteX2" fmla="*/ 0 w 550050"/>
                      <a:gd name="connsiteY2" fmla="*/ 0 h 751661"/>
                      <a:gd name="connsiteX3" fmla="*/ 550050 w 550050"/>
                      <a:gd name="connsiteY3" fmla="*/ 256963 h 751661"/>
                      <a:gd name="connsiteX4" fmla="*/ 550050 w 550050"/>
                      <a:gd name="connsiteY4" fmla="*/ 436544 h 751661"/>
                      <a:gd name="connsiteX5" fmla="*/ 281889 w 550050"/>
                      <a:gd name="connsiteY5" fmla="*/ 657198 h 751661"/>
                      <a:gd name="connsiteX6" fmla="*/ 281890 w 550050"/>
                      <a:gd name="connsiteY6" fmla="*/ 715352 h 751661"/>
                      <a:gd name="connsiteX7" fmla="*/ 0 w 550050"/>
                      <a:gd name="connsiteY7" fmla="*/ 603717 h 751661"/>
                      <a:gd name="connsiteX8" fmla="*/ 281890 w 550050"/>
                      <a:gd name="connsiteY8" fmla="*/ 419463 h 751661"/>
                      <a:gd name="connsiteX9" fmla="*/ 281890 w 550050"/>
                      <a:gd name="connsiteY9" fmla="*/ 477618 h 751661"/>
                      <a:gd name="connsiteX10" fmla="*/ 515377 w 550050"/>
                      <a:gd name="connsiteY10" fmla="*/ 346754 h 751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550050" h="751661" stroke="0" extrusionOk="0">
                        <a:moveTo>
                          <a:pt x="0" y="603717"/>
                        </a:moveTo>
                        <a:cubicBezTo>
                          <a:pt x="100773" y="561237"/>
                          <a:pt x="182425" y="483221"/>
                          <a:pt x="281890" y="419463"/>
                        </a:cubicBezTo>
                        <a:cubicBezTo>
                          <a:pt x="277218" y="428466"/>
                          <a:pt x="278601" y="462862"/>
                          <a:pt x="281890" y="477618"/>
                        </a:cubicBezTo>
                        <a:cubicBezTo>
                          <a:pt x="384062" y="452792"/>
                          <a:pt x="471239" y="403868"/>
                          <a:pt x="515377" y="346754"/>
                        </a:cubicBezTo>
                        <a:cubicBezTo>
                          <a:pt x="601592" y="459397"/>
                          <a:pt x="523601" y="600146"/>
                          <a:pt x="281890" y="657198"/>
                        </a:cubicBezTo>
                        <a:cubicBezTo>
                          <a:pt x="285939" y="665039"/>
                          <a:pt x="281056" y="700081"/>
                          <a:pt x="281890" y="715352"/>
                        </a:cubicBezTo>
                        <a:cubicBezTo>
                          <a:pt x="220998" y="677355"/>
                          <a:pt x="113498" y="628581"/>
                          <a:pt x="0" y="603717"/>
                        </a:cubicBezTo>
                        <a:close/>
                      </a:path>
                      <a:path w="550050" h="751661" fill="darkenLess" stroke="0" extrusionOk="0">
                        <a:moveTo>
                          <a:pt x="550050" y="436544"/>
                        </a:moveTo>
                        <a:cubicBezTo>
                          <a:pt x="548569" y="280503"/>
                          <a:pt x="288156" y="201299"/>
                          <a:pt x="0" y="179581"/>
                        </a:cubicBezTo>
                        <a:cubicBezTo>
                          <a:pt x="-6494" y="126007"/>
                          <a:pt x="3076" y="47983"/>
                          <a:pt x="0" y="0"/>
                        </a:cubicBezTo>
                        <a:cubicBezTo>
                          <a:pt x="276487" y="-4415"/>
                          <a:pt x="554990" y="119086"/>
                          <a:pt x="550050" y="256963"/>
                        </a:cubicBezTo>
                        <a:cubicBezTo>
                          <a:pt x="561284" y="309078"/>
                          <a:pt x="542821" y="373720"/>
                          <a:pt x="550050" y="436544"/>
                        </a:cubicBezTo>
                        <a:close/>
                      </a:path>
                      <a:path w="550050" h="751661" fill="none" extrusionOk="0">
                        <a:moveTo>
                          <a:pt x="550050" y="436544"/>
                        </a:moveTo>
                        <a:cubicBezTo>
                          <a:pt x="571462" y="327609"/>
                          <a:pt x="310006" y="187202"/>
                          <a:pt x="0" y="179581"/>
                        </a:cubicBezTo>
                        <a:cubicBezTo>
                          <a:pt x="-12766" y="151990"/>
                          <a:pt x="-5708" y="42273"/>
                          <a:pt x="0" y="0"/>
                        </a:cubicBezTo>
                        <a:cubicBezTo>
                          <a:pt x="291014" y="2097"/>
                          <a:pt x="545561" y="111949"/>
                          <a:pt x="550050" y="256963"/>
                        </a:cubicBezTo>
                        <a:cubicBezTo>
                          <a:pt x="558650" y="323809"/>
                          <a:pt x="545305" y="351207"/>
                          <a:pt x="550050" y="436544"/>
                        </a:cubicBezTo>
                        <a:cubicBezTo>
                          <a:pt x="551438" y="508241"/>
                          <a:pt x="434977" y="618549"/>
                          <a:pt x="281889" y="657198"/>
                        </a:cubicBezTo>
                        <a:cubicBezTo>
                          <a:pt x="280040" y="679889"/>
                          <a:pt x="283724" y="697330"/>
                          <a:pt x="281890" y="715352"/>
                        </a:cubicBezTo>
                        <a:cubicBezTo>
                          <a:pt x="212037" y="716945"/>
                          <a:pt x="77733" y="609230"/>
                          <a:pt x="0" y="603717"/>
                        </a:cubicBezTo>
                        <a:cubicBezTo>
                          <a:pt x="105923" y="556967"/>
                          <a:pt x="223288" y="436223"/>
                          <a:pt x="281890" y="419463"/>
                        </a:cubicBezTo>
                        <a:cubicBezTo>
                          <a:pt x="285213" y="434770"/>
                          <a:pt x="285584" y="455110"/>
                          <a:pt x="281890" y="477618"/>
                        </a:cubicBezTo>
                        <a:cubicBezTo>
                          <a:pt x="391551" y="434841"/>
                          <a:pt x="460927" y="400902"/>
                          <a:pt x="515377" y="346754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Cylinder 21">
            <a:extLst>
              <a:ext uri="{FF2B5EF4-FFF2-40B4-BE49-F238E27FC236}">
                <a16:creationId xmlns:a16="http://schemas.microsoft.com/office/drawing/2014/main" id="{7D47A78D-9F28-C08A-9264-6EB7B34EE9F6}"/>
              </a:ext>
            </a:extLst>
          </p:cNvPr>
          <p:cNvSpPr/>
          <p:nvPr/>
        </p:nvSpPr>
        <p:spPr>
          <a:xfrm>
            <a:off x="9948159" y="1964914"/>
            <a:ext cx="275025" cy="914398"/>
          </a:xfrm>
          <a:prstGeom prst="can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D1BEB7F9-9132-F96D-9FF6-C082FA7935EB}"/>
              </a:ext>
            </a:extLst>
          </p:cNvPr>
          <p:cNvCxnSpPr>
            <a:cxnSpLocks/>
          </p:cNvCxnSpPr>
          <p:nvPr/>
        </p:nvCxnSpPr>
        <p:spPr>
          <a:xfrm>
            <a:off x="8257309" y="5116945"/>
            <a:ext cx="1535084" cy="937346"/>
          </a:xfrm>
          <a:prstGeom prst="bentConnector3">
            <a:avLst>
              <a:gd name="adj1" fmla="val 50000"/>
            </a:avLst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Cylinder 25">
            <a:extLst>
              <a:ext uri="{FF2B5EF4-FFF2-40B4-BE49-F238E27FC236}">
                <a16:creationId xmlns:a16="http://schemas.microsoft.com/office/drawing/2014/main" id="{40072DA2-D0BD-E51A-C201-7ED484E19E20}"/>
              </a:ext>
            </a:extLst>
          </p:cNvPr>
          <p:cNvSpPr/>
          <p:nvPr/>
        </p:nvSpPr>
        <p:spPr>
          <a:xfrm>
            <a:off x="9863549" y="5603943"/>
            <a:ext cx="275025" cy="639388"/>
          </a:xfrm>
          <a:prstGeom prst="can">
            <a:avLst/>
          </a:prstGeom>
          <a:solidFill>
            <a:schemeClr val="bg2">
              <a:lumMod val="50000"/>
              <a:alpha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Callout: Line 27">
            <a:extLst>
              <a:ext uri="{FF2B5EF4-FFF2-40B4-BE49-F238E27FC236}">
                <a16:creationId xmlns:a16="http://schemas.microsoft.com/office/drawing/2014/main" id="{EBF96DF9-8EE1-CD15-BA91-63BE7A8D005C}"/>
              </a:ext>
            </a:extLst>
          </p:cNvPr>
          <p:cNvSpPr/>
          <p:nvPr/>
        </p:nvSpPr>
        <p:spPr>
          <a:xfrm>
            <a:off x="10659274" y="1510923"/>
            <a:ext cx="1045046" cy="453991"/>
          </a:xfrm>
          <a:prstGeom prst="borderCallout1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Effluent</a:t>
            </a:r>
          </a:p>
        </p:txBody>
      </p:sp>
      <p:sp>
        <p:nvSpPr>
          <p:cNvPr id="29" name="Callout: Line 28">
            <a:extLst>
              <a:ext uri="{FF2B5EF4-FFF2-40B4-BE49-F238E27FC236}">
                <a16:creationId xmlns:a16="http://schemas.microsoft.com/office/drawing/2014/main" id="{FEE89E7E-DEE0-CF30-10CA-FFC4054A30D2}"/>
              </a:ext>
            </a:extLst>
          </p:cNvPr>
          <p:cNvSpPr/>
          <p:nvPr/>
        </p:nvSpPr>
        <p:spPr>
          <a:xfrm>
            <a:off x="10596893" y="5942798"/>
            <a:ext cx="1045046" cy="453991"/>
          </a:xfrm>
          <a:prstGeom prst="borderCallout1">
            <a:avLst>
              <a:gd name="adj1" fmla="val 18750"/>
              <a:gd name="adj2" fmla="val -8333"/>
              <a:gd name="adj3" fmla="val 21334"/>
              <a:gd name="adj4" fmla="val -41096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Influent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983323-8D2A-9FF1-BC8D-294AE876F76E}"/>
              </a:ext>
            </a:extLst>
          </p:cNvPr>
          <p:cNvSpPr txBox="1"/>
          <p:nvPr/>
        </p:nvSpPr>
        <p:spPr>
          <a:xfrm>
            <a:off x="9592490" y="5526059"/>
            <a:ext cx="183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Contact Chamber</a:t>
            </a:r>
          </a:p>
        </p:txBody>
      </p:sp>
    </p:spTree>
    <p:extLst>
      <p:ext uri="{BB962C8B-B14F-4D97-AF65-F5344CB8AC3E}">
        <p14:creationId xmlns:p14="http://schemas.microsoft.com/office/powerpoint/2010/main" val="4282371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B0696-AC0D-A251-A062-F68A4E08A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Hypochlorination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2751B1-E4E0-AE5E-BEA5-EA9D97784F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81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7DE3C-BE2C-5B00-7D77-EDBD5200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Chlorine Solids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AA108-B9F7-8080-9924-A5AB5F019A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Tablet or granulated powder</a:t>
            </a:r>
          </a:p>
          <a:p>
            <a:pPr lvl="1"/>
            <a:r>
              <a:rPr lang="en-US" dirty="0"/>
              <a:t>HTH or High-Test Hypochlorite, OCl</a:t>
            </a:r>
            <a:r>
              <a:rPr lang="en-US" baseline="30000" dirty="0"/>
              <a:t>-</a:t>
            </a:r>
            <a:r>
              <a:rPr lang="en-US" dirty="0"/>
              <a:t> , ClO</a:t>
            </a:r>
            <a:r>
              <a:rPr lang="en-US" baseline="30000" dirty="0"/>
              <a:t>-</a:t>
            </a:r>
            <a:endParaRPr lang="en-US" dirty="0"/>
          </a:p>
          <a:p>
            <a:pPr lvl="1"/>
            <a:r>
              <a:rPr lang="en-US" dirty="0"/>
              <a:t>Calcium Hypochlorite most common, Ca(ClO)</a:t>
            </a:r>
            <a:r>
              <a:rPr lang="en-US" baseline="-25000" dirty="0"/>
              <a:t>2</a:t>
            </a:r>
          </a:p>
          <a:p>
            <a:pPr lvl="1"/>
            <a:r>
              <a:rPr lang="en-US" dirty="0"/>
              <a:t>Pure - 99.2% available chlorine</a:t>
            </a:r>
          </a:p>
          <a:p>
            <a:pPr lvl="1"/>
            <a:r>
              <a:rPr lang="en-US" dirty="0"/>
              <a:t>65-70% available chlorine most widely used</a:t>
            </a:r>
          </a:p>
          <a:p>
            <a:pPr lvl="1"/>
            <a:r>
              <a:rPr lang="en-US" dirty="0"/>
              <a:t>2-3 times more expensive, per pound of chlorine, than chlorine gas</a:t>
            </a:r>
          </a:p>
          <a:p>
            <a:r>
              <a:rPr lang="en-US" dirty="0"/>
              <a:t>Properties</a:t>
            </a:r>
          </a:p>
          <a:p>
            <a:pPr lvl="1"/>
            <a:r>
              <a:rPr lang="en-US" dirty="0"/>
              <a:t>White, yellow or blue-speckled powder or tablet</a:t>
            </a:r>
          </a:p>
          <a:p>
            <a:pPr lvl="1"/>
            <a:r>
              <a:rPr lang="en-US" dirty="0"/>
              <a:t>Strong  Oxidizer (do NOT store with hydrocarbons)</a:t>
            </a:r>
          </a:p>
          <a:p>
            <a:pPr lvl="1"/>
            <a:r>
              <a:rPr lang="en-US" dirty="0"/>
              <a:t>Corrosive, especially to metals and clothing</a:t>
            </a:r>
          </a:p>
          <a:p>
            <a:pPr lvl="1"/>
            <a:endParaRPr lang="en-US" dirty="0"/>
          </a:p>
        </p:txBody>
      </p:sp>
      <p:pic>
        <p:nvPicPr>
          <p:cNvPr id="10" name="Content Placeholder 9" descr="A white container with a label&#10;&#10;Description automatically generated">
            <a:extLst>
              <a:ext uri="{FF2B5EF4-FFF2-40B4-BE49-F238E27FC236}">
                <a16:creationId xmlns:a16="http://schemas.microsoft.com/office/drawing/2014/main" id="{D05F3BE4-736E-5C69-4720-D3333674AF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003" y="884828"/>
            <a:ext cx="1838761" cy="2662163"/>
          </a:xfrm>
        </p:spPr>
      </p:pic>
      <p:pic>
        <p:nvPicPr>
          <p:cNvPr id="12" name="Picture 11" descr="A bowl of white powder&#10;&#10;Description automatically generated">
            <a:extLst>
              <a:ext uri="{FF2B5EF4-FFF2-40B4-BE49-F238E27FC236}">
                <a16:creationId xmlns:a16="http://schemas.microsoft.com/office/drawing/2014/main" id="{9A8142E8-0BF4-98D9-9ACD-626104C3D3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259" y="881748"/>
            <a:ext cx="2120377" cy="2120377"/>
          </a:xfrm>
          <a:prstGeom prst="rect">
            <a:avLst/>
          </a:prstGeom>
        </p:spPr>
      </p:pic>
      <p:pic>
        <p:nvPicPr>
          <p:cNvPr id="14" name="Picture 13" descr="A white container with blue lid&#10;&#10;Description automatically generated">
            <a:extLst>
              <a:ext uri="{FF2B5EF4-FFF2-40B4-BE49-F238E27FC236}">
                <a16:creationId xmlns:a16="http://schemas.microsoft.com/office/drawing/2014/main" id="{192F85A2-F5C3-92C6-D873-2492042266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892" y="3116171"/>
            <a:ext cx="1608032" cy="2554111"/>
          </a:xfrm>
          <a:prstGeom prst="rect">
            <a:avLst/>
          </a:prstGeom>
        </p:spPr>
      </p:pic>
      <p:pic>
        <p:nvPicPr>
          <p:cNvPr id="16" name="BrakeFluid&amp;Chlorine">
            <a:hlinkClick r:id="" action="ppaction://media"/>
            <a:extLst>
              <a:ext uri="{FF2B5EF4-FFF2-40B4-BE49-F238E27FC236}">
                <a16:creationId xmlns:a16="http://schemas.microsoft.com/office/drawing/2014/main" id="{B3EFB3A2-24A4-74A7-7DE5-4B1D40EA14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94908" y="3643387"/>
            <a:ext cx="2662163" cy="266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50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46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63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E032F-3DDB-CF53-D588-3C712974B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Chlorine Powder &amp; Tablet Feed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789F4-D61B-72F2-C8DA-5432BA7495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708" y="1035050"/>
            <a:ext cx="4091711" cy="52705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Must be turned into liquid and stored by dissolving into a liquid solution before feeding</a:t>
            </a:r>
          </a:p>
          <a:p>
            <a:r>
              <a:rPr lang="en-US" dirty="0"/>
              <a:t>Storage only good for 30 days</a:t>
            </a:r>
          </a:p>
          <a:p>
            <a:r>
              <a:rPr lang="en-US" dirty="0"/>
              <a:t>For small systems &lt;500,000 gpd</a:t>
            </a:r>
          </a:p>
          <a:p>
            <a:r>
              <a:rPr lang="en-US" dirty="0"/>
              <a:t>Can be used for algae and odor control</a:t>
            </a:r>
          </a:p>
          <a:p>
            <a:r>
              <a:rPr lang="en-US" dirty="0"/>
              <a:t>More aptly to be used to disinfect treatment units, storage tanks, &amp; wells</a:t>
            </a:r>
          </a:p>
          <a:p>
            <a:pPr lvl="0"/>
            <a:r>
              <a:rPr lang="en-US" dirty="0"/>
              <a:t>Commonly used where gas systems are impractical</a:t>
            </a:r>
          </a:p>
          <a:p>
            <a:pPr lvl="0"/>
            <a:r>
              <a:rPr lang="en-US" dirty="0"/>
              <a:t>Requires proper mixing, solution tanks, and feed pumps</a:t>
            </a:r>
          </a:p>
          <a:p>
            <a:pPr lvl="0"/>
            <a:r>
              <a:rPr lang="en-US" dirty="0"/>
              <a:t>Solid chlorine is a </a:t>
            </a:r>
            <a:r>
              <a:rPr lang="en-US" b="1" dirty="0"/>
              <a:t>strong oxidizer</a:t>
            </a:r>
            <a:endParaRPr lang="en-US" dirty="0"/>
          </a:p>
          <a:p>
            <a:endParaRPr lang="en-US" dirty="0"/>
          </a:p>
        </p:txBody>
      </p:sp>
      <p:pic>
        <p:nvPicPr>
          <p:cNvPr id="16" name="Content Placeholder 15" descr="A blue plastic device with white pipes&#10;&#10;Description automatically generated with medium confidence">
            <a:extLst>
              <a:ext uri="{FF2B5EF4-FFF2-40B4-BE49-F238E27FC236}">
                <a16:creationId xmlns:a16="http://schemas.microsoft.com/office/drawing/2014/main" id="{C5DD045A-F4F6-2823-4B77-E55311952A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419" y="1597891"/>
            <a:ext cx="6456218" cy="4707659"/>
          </a:xfrm>
        </p:spPr>
      </p:pic>
    </p:spTree>
    <p:extLst>
      <p:ext uri="{BB962C8B-B14F-4D97-AF65-F5344CB8AC3E}">
        <p14:creationId xmlns:p14="http://schemas.microsoft.com/office/powerpoint/2010/main" val="162317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7DE3C-BE2C-5B00-7D77-EDBD5200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Liquid Chlorine</a:t>
            </a:r>
          </a:p>
        </p:txBody>
      </p:sp>
      <p:pic>
        <p:nvPicPr>
          <p:cNvPr id="6" name="Content Placeholder 5" descr="A group of bleach bottles next to a box&#10;&#10;Description automatically generated">
            <a:extLst>
              <a:ext uri="{FF2B5EF4-FFF2-40B4-BE49-F238E27FC236}">
                <a16:creationId xmlns:a16="http://schemas.microsoft.com/office/drawing/2014/main" id="{F06EF929-9CB7-A340-C18D-9B3A2F38EA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762" y="910742"/>
            <a:ext cx="2919412" cy="230827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79E6EA-3A46-6D7B-3FC1-F30B54BFD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7708" y="910742"/>
            <a:ext cx="5181600" cy="559593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Sodium Hypochlorite most common, NaOCl or NaClO, some Calcium Hypochlorite used</a:t>
            </a:r>
          </a:p>
          <a:p>
            <a:r>
              <a:rPr lang="en-US" dirty="0"/>
              <a:t>Totes, Barrels, Bottles, Tankers</a:t>
            </a:r>
          </a:p>
          <a:p>
            <a:r>
              <a:rPr lang="en-US" dirty="0"/>
              <a:t>Household bleach is 5.25% available chlorine</a:t>
            </a:r>
          </a:p>
          <a:p>
            <a:r>
              <a:rPr lang="en-US" dirty="0"/>
              <a:t>Commercial and Industrial strength chlorine is 12-15%</a:t>
            </a:r>
          </a:p>
          <a:p>
            <a:r>
              <a:rPr lang="en-US" dirty="0"/>
              <a:t>Most costly per pound of available options</a:t>
            </a:r>
          </a:p>
          <a:p>
            <a:r>
              <a:rPr lang="en-US" dirty="0"/>
              <a:t>Clear to yellow color</a:t>
            </a:r>
          </a:p>
          <a:p>
            <a:r>
              <a:rPr lang="en-US" dirty="0"/>
              <a:t>Corrosive, irritant, toxic</a:t>
            </a:r>
          </a:p>
          <a:p>
            <a:r>
              <a:rPr lang="en-US" dirty="0"/>
              <a:t>Can lose up to 4% of its available chlorine content per month</a:t>
            </a:r>
          </a:p>
          <a:p>
            <a:r>
              <a:rPr lang="en-US" dirty="0"/>
              <a:t>Should not be stored for more than 60 to 90 days</a:t>
            </a:r>
          </a:p>
          <a:p>
            <a:r>
              <a:rPr lang="en-US" dirty="0"/>
              <a:t>Will leave calcium, magnesium or sodium salts/carbonates behind</a:t>
            </a:r>
          </a:p>
          <a:p>
            <a:endParaRPr lang="en-US" dirty="0"/>
          </a:p>
        </p:txBody>
      </p:sp>
      <p:pic>
        <p:nvPicPr>
          <p:cNvPr id="8" name="Picture 7" descr="A plastic container with a green liquid&#10;&#10;Description automatically generated">
            <a:extLst>
              <a:ext uri="{FF2B5EF4-FFF2-40B4-BE49-F238E27FC236}">
                <a16:creationId xmlns:a16="http://schemas.microsoft.com/office/drawing/2014/main" id="{4F8E2500-B557-8AC8-3C10-72E1D5A3C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028" y="1948764"/>
            <a:ext cx="1964972" cy="2960471"/>
          </a:xfrm>
          <a:prstGeom prst="rect">
            <a:avLst/>
          </a:prstGeom>
        </p:spPr>
      </p:pic>
      <p:pic>
        <p:nvPicPr>
          <p:cNvPr id="10" name="Picture 9" descr="A large white container with a metal cage&#10;&#10;Description automatically generated">
            <a:extLst>
              <a:ext uri="{FF2B5EF4-FFF2-40B4-BE49-F238E27FC236}">
                <a16:creationId xmlns:a16="http://schemas.microsoft.com/office/drawing/2014/main" id="{73B95577-5BBB-4748-2D04-C8C5E5D42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474" y="3300710"/>
            <a:ext cx="25527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07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42F6DB3-519E-88E1-1B9D-BB89C0322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0" y="236538"/>
            <a:ext cx="8857673" cy="982662"/>
          </a:xfrm>
        </p:spPr>
        <p:txBody>
          <a:bodyPr/>
          <a:lstStyle/>
          <a:p>
            <a:r>
              <a:rPr lang="en-US" dirty="0"/>
              <a:t>AMY NORTHAM, PA, CPM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D680FA4-86D8-5377-7C29-56D900C15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1704975"/>
            <a:ext cx="8857673" cy="46384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dirty="0">
                <a:latin typeface="+mn-lt"/>
              </a:rPr>
              <a:t>TWUA Instructor</a:t>
            </a:r>
          </a:p>
          <a:p>
            <a:pPr marL="0" indent="0" algn="ctr">
              <a:buNone/>
            </a:pPr>
            <a:r>
              <a:rPr lang="en-US" dirty="0">
                <a:latin typeface="+mn-lt"/>
              </a:rPr>
              <a:t>Lab Director &amp; Operations Supervisor – Village of Ruidoso</a:t>
            </a:r>
          </a:p>
          <a:p>
            <a:pPr marL="0" indent="0" algn="ctr">
              <a:buNone/>
            </a:pPr>
            <a:r>
              <a:rPr lang="en-US" dirty="0">
                <a:latin typeface="+mn-lt"/>
              </a:rPr>
              <a:t>Director of Wastewater – Levelland, TX</a:t>
            </a:r>
          </a:p>
          <a:p>
            <a:pPr marL="0" indent="0" algn="ctr">
              <a:buNone/>
            </a:pPr>
            <a:r>
              <a:rPr lang="en-US" dirty="0">
                <a:latin typeface="+mn-lt"/>
              </a:rPr>
              <a:t>Lab Tech, Operations, &amp; Shift Leader – Lubbock, TX</a:t>
            </a:r>
          </a:p>
          <a:p>
            <a:pPr marL="0" indent="0" algn="ctr">
              <a:buNone/>
            </a:pPr>
            <a:endParaRPr lang="en-US" dirty="0">
              <a:latin typeface="+mn-lt"/>
            </a:endParaRPr>
          </a:p>
          <a:p>
            <a:pPr marL="0" indent="0" algn="ctr">
              <a:buNone/>
            </a:pPr>
            <a:r>
              <a:rPr lang="en-US" dirty="0"/>
              <a:t>NM Level IV Wastewater License</a:t>
            </a:r>
          </a:p>
          <a:p>
            <a:pPr marL="0" indent="0" algn="ctr">
              <a:buNone/>
            </a:pPr>
            <a:r>
              <a:rPr lang="en-US" dirty="0"/>
              <a:t>NM Level III Lab License</a:t>
            </a:r>
          </a:p>
          <a:p>
            <a:pPr marL="0" indent="0" algn="ctr">
              <a:buNone/>
            </a:pPr>
            <a:r>
              <a:rPr lang="en-US" dirty="0"/>
              <a:t>TX Level A Wastewater License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latin typeface="+mn-lt"/>
              </a:rPr>
              <a:t>(806) 535-5414 cell</a:t>
            </a:r>
          </a:p>
          <a:p>
            <a:pPr marL="0" indent="0" algn="ctr">
              <a:buNone/>
            </a:pPr>
            <a:r>
              <a:rPr lang="en-US" dirty="0">
                <a:latin typeface="+mn-lt"/>
              </a:rPr>
              <a:t>AmyN@wuci-sw.com</a:t>
            </a:r>
          </a:p>
          <a:p>
            <a:pPr marL="0" indent="0" algn="ctr">
              <a:buNone/>
            </a:pPr>
            <a:endParaRPr lang="en-US" dirty="0">
              <a:latin typeface="+mn-lt"/>
            </a:endParaRPr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https://wuci-sw.com/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260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D5A25-A3BB-3317-0BC7-B740CFE0F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Sodium Hypochlorite Feed System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88F6C5-BE4B-E604-2522-E498EDE0AB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0917" y="910742"/>
            <a:ext cx="7409475" cy="534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62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BADF9-A487-8375-229D-2CA6E173A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Chlorine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3E1B2-DAE3-C12A-C27E-D6AE32FC55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Use buddy system</a:t>
            </a:r>
          </a:p>
          <a:p>
            <a:r>
              <a:rPr lang="en-US" dirty="0"/>
              <a:t>Storage and cylinder room should be separate from feeding room</a:t>
            </a:r>
          </a:p>
          <a:p>
            <a:r>
              <a:rPr lang="en-US" dirty="0"/>
              <a:t>Building </a:t>
            </a:r>
            <a:r>
              <a:rPr lang="en-US" i="1" u="sng" dirty="0"/>
              <a:t>requires</a:t>
            </a:r>
            <a:r>
              <a:rPr lang="en-US" dirty="0"/>
              <a:t> ventilation and scrubber</a:t>
            </a:r>
          </a:p>
          <a:p>
            <a:r>
              <a:rPr lang="en-US" dirty="0"/>
              <a:t>PPE</a:t>
            </a:r>
          </a:p>
          <a:p>
            <a:pPr lvl="1"/>
            <a:r>
              <a:rPr lang="en-US" dirty="0"/>
              <a:t>Goggles and/or Face Shield</a:t>
            </a:r>
          </a:p>
          <a:p>
            <a:pPr lvl="1"/>
            <a:r>
              <a:rPr lang="en-US" dirty="0"/>
              <a:t>Chemical Resistant Gloves</a:t>
            </a:r>
          </a:p>
          <a:p>
            <a:pPr lvl="1"/>
            <a:r>
              <a:rPr lang="en-US" dirty="0"/>
              <a:t>Chemical Apron</a:t>
            </a:r>
          </a:p>
          <a:p>
            <a:pPr lvl="1"/>
            <a:r>
              <a:rPr lang="en-US" dirty="0"/>
              <a:t>Escape or cartridge respirator</a:t>
            </a:r>
          </a:p>
          <a:p>
            <a:pPr lvl="1"/>
            <a:r>
              <a:rPr lang="en-US" dirty="0"/>
              <a:t>SCBA</a:t>
            </a: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FFAA17-25AC-B42B-971D-42AB5EC1C3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036" y="1035050"/>
            <a:ext cx="5181600" cy="260637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2DBF5A5-87F0-B524-4693-707413DA8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525" y="3641425"/>
            <a:ext cx="4288767" cy="321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38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BADF9-A487-8375-229D-2CA6E173A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Chlorine Safety</a:t>
            </a:r>
          </a:p>
        </p:txBody>
      </p:sp>
      <p:pic>
        <p:nvPicPr>
          <p:cNvPr id="6" name="Content Placeholder 5" descr="A green and yellow shower&#10;&#10;Description automatically generated">
            <a:extLst>
              <a:ext uri="{FF2B5EF4-FFF2-40B4-BE49-F238E27FC236}">
                <a16:creationId xmlns:a16="http://schemas.microsoft.com/office/drawing/2014/main" id="{C350B888-6566-36F6-BD38-FCFDA08AA9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2910" y="910742"/>
            <a:ext cx="1838038" cy="5181600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70B20E-CC83-44A8-B01D-2CBFBE1A1E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Requires </a:t>
            </a:r>
            <a:r>
              <a:rPr lang="en-US" u="dbl" dirty="0"/>
              <a:t>both</a:t>
            </a:r>
            <a:r>
              <a:rPr lang="en-US" dirty="0"/>
              <a:t> </a:t>
            </a:r>
            <a:r>
              <a:rPr lang="en-US" b="1" dirty="0"/>
              <a:t>Hazard Assessment </a:t>
            </a:r>
            <a:r>
              <a:rPr lang="en-US" dirty="0"/>
              <a:t>and </a:t>
            </a:r>
            <a:r>
              <a:rPr lang="en-US" b="1" dirty="0"/>
              <a:t>Emergency Preparedness Plan</a:t>
            </a:r>
          </a:p>
          <a:p>
            <a:r>
              <a:rPr lang="en-US" dirty="0"/>
              <a:t>Chlorine detector </a:t>
            </a:r>
          </a:p>
          <a:p>
            <a:r>
              <a:rPr lang="en-US" dirty="0"/>
              <a:t>Ventilation &amp; light switches, detector readout and warning lights on outside of building</a:t>
            </a:r>
          </a:p>
          <a:p>
            <a:r>
              <a:rPr lang="en-US" dirty="0"/>
              <a:t>Safety Shower nearby</a:t>
            </a:r>
          </a:p>
          <a:p>
            <a:r>
              <a:rPr lang="en-US" dirty="0"/>
              <a:t>Eye wash station nearby</a:t>
            </a:r>
          </a:p>
          <a:p>
            <a:r>
              <a:rPr lang="en-US" dirty="0"/>
              <a:t>Leak detection kit</a:t>
            </a:r>
          </a:p>
          <a:p>
            <a:r>
              <a:rPr lang="en-US" dirty="0"/>
              <a:t>Emergency Repair kits</a:t>
            </a:r>
          </a:p>
          <a:p>
            <a:endParaRPr lang="en-US" dirty="0"/>
          </a:p>
        </p:txBody>
      </p:sp>
      <p:pic>
        <p:nvPicPr>
          <p:cNvPr id="8" name="Picture 7" descr="Diagram of a blue room with yellow labels&#10;&#10;Description automatically generated">
            <a:extLst>
              <a:ext uri="{FF2B5EF4-FFF2-40B4-BE49-F238E27FC236}">
                <a16:creationId xmlns:a16="http://schemas.microsoft.com/office/drawing/2014/main" id="{643C2117-BB82-4543-09BE-611687EC25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7DA7D8"/>
              </a:clrFrom>
              <a:clrTo>
                <a:srgbClr val="7DA7D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708" y="3057814"/>
            <a:ext cx="4770585" cy="2778165"/>
          </a:xfrm>
          <a:prstGeom prst="rect">
            <a:avLst/>
          </a:prstGeom>
        </p:spPr>
      </p:pic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EFB9BC5F-448D-E366-8BC9-C490A27B722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40" y="910742"/>
            <a:ext cx="3205019" cy="222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4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B00FF11A-B99E-8D7B-F9ED-EF7D635D7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Chemistry of Chlorine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681F4-74D1-65DA-944C-86DB86FAE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708" y="998524"/>
            <a:ext cx="7389092" cy="530352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US" dirty="0"/>
              <a:t>Hydrolysis occurs when chlorine (Cl</a:t>
            </a:r>
            <a:r>
              <a:rPr lang="en-US" baseline="-25000" dirty="0"/>
              <a:t>2</a:t>
            </a:r>
            <a:r>
              <a:rPr lang="en-US" dirty="0"/>
              <a:t>) reacts with water (H</a:t>
            </a:r>
            <a:r>
              <a:rPr lang="en-US" baseline="-25000" dirty="0"/>
              <a:t>2</a:t>
            </a:r>
            <a:r>
              <a:rPr lang="en-US" dirty="0"/>
              <a:t>O) producing:</a:t>
            </a:r>
          </a:p>
          <a:p>
            <a:pPr lvl="1">
              <a:defRPr/>
            </a:pPr>
            <a:r>
              <a:rPr lang="en-US" dirty="0"/>
              <a:t>Hypochlorous acid (HOCl) and</a:t>
            </a:r>
          </a:p>
          <a:p>
            <a:pPr lvl="1">
              <a:defRPr/>
            </a:pPr>
            <a:r>
              <a:rPr lang="en-US" dirty="0"/>
              <a:t>Hydrochloric acid (HCl)</a:t>
            </a:r>
          </a:p>
          <a:p>
            <a:pPr>
              <a:defRPr/>
            </a:pPr>
            <a:r>
              <a:rPr lang="en-US" dirty="0"/>
              <a:t>Reaction with water</a:t>
            </a:r>
            <a:endParaRPr lang="pt-BR" sz="800" b="1" dirty="0">
              <a:ea typeface="+mn-ea"/>
            </a:endParaRPr>
          </a:p>
          <a:p>
            <a:pPr algn="ctr">
              <a:spcBef>
                <a:spcPts val="1200"/>
              </a:spcBef>
              <a:buNone/>
              <a:defRPr/>
            </a:pPr>
            <a:r>
              <a:rPr lang="pt-BR" sz="2400" b="1" dirty="0"/>
              <a:t>Cl</a:t>
            </a:r>
            <a:r>
              <a:rPr lang="pt-BR" sz="2400" b="1" baseline="-25000" dirty="0"/>
              <a:t>2</a:t>
            </a:r>
            <a:r>
              <a:rPr lang="pt-BR" sz="2400" b="1" dirty="0"/>
              <a:t> + H</a:t>
            </a:r>
            <a:r>
              <a:rPr lang="pt-BR" sz="2400" b="1" baseline="-25000" dirty="0"/>
              <a:t>2</a:t>
            </a:r>
            <a:r>
              <a:rPr lang="pt-BR" sz="2400" b="1" dirty="0"/>
              <a:t>O </a:t>
            </a:r>
            <a:r>
              <a:rPr lang="pt-BR" sz="2400" b="1" dirty="0">
                <a:latin typeface="Wingdings 3" pitchFamily="18" charset="2"/>
              </a:rPr>
              <a:t>"</a:t>
            </a:r>
            <a:r>
              <a:rPr lang="pt-BR" sz="2400" b="1" dirty="0"/>
              <a:t> HOCl (Hypochlorous) + HCl (Hydrochloric)</a:t>
            </a:r>
          </a:p>
          <a:p>
            <a:pPr>
              <a:defRPr/>
            </a:pPr>
            <a:r>
              <a:rPr lang="en-US" dirty="0"/>
              <a:t>Which breaks down further</a:t>
            </a:r>
          </a:p>
          <a:p>
            <a:pPr marL="574675" lvl="1" indent="0">
              <a:buNone/>
              <a:defRPr/>
            </a:pPr>
            <a:r>
              <a:rPr lang="en-US" dirty="0"/>
              <a:t>H</a:t>
            </a:r>
            <a:r>
              <a:rPr lang="en-US" b="1" baseline="30000" dirty="0"/>
              <a:t>+</a:t>
            </a:r>
            <a:r>
              <a:rPr lang="en-US" dirty="0"/>
              <a:t> (Hydrogen ions) + OCl</a:t>
            </a:r>
            <a:r>
              <a:rPr lang="en-US" b="1" baseline="30000" dirty="0"/>
              <a:t>-</a:t>
            </a:r>
            <a:r>
              <a:rPr lang="en-US" dirty="0"/>
              <a:t> (hypochlorite ions) + Cl</a:t>
            </a:r>
            <a:r>
              <a:rPr lang="en-US" b="1" baseline="30000" dirty="0"/>
              <a:t>-</a:t>
            </a:r>
            <a:r>
              <a:rPr lang="en-US" dirty="0"/>
              <a:t> (Chlorine ions)</a:t>
            </a:r>
          </a:p>
          <a:p>
            <a:pPr>
              <a:defRPr/>
            </a:pPr>
            <a:r>
              <a:rPr lang="en-US" dirty="0"/>
              <a:t>Reacts with reducing compounds, such as organic matter and inorganic contaminants (iron, manganese, H</a:t>
            </a:r>
            <a:r>
              <a:rPr lang="en-US" baseline="-25000" dirty="0"/>
              <a:t>2</a:t>
            </a:r>
            <a:r>
              <a:rPr lang="en-US" dirty="0"/>
              <a:t>S, &amp; ammonia)</a:t>
            </a:r>
          </a:p>
          <a:p>
            <a:pPr>
              <a:defRPr/>
            </a:pPr>
            <a:r>
              <a:rPr lang="en-US" dirty="0"/>
              <a:t>Uses the chlorine concentration available until all compounds have been destroyed by the chlorine</a:t>
            </a:r>
          </a:p>
          <a:p>
            <a:pPr>
              <a:defRPr/>
            </a:pPr>
            <a:r>
              <a:rPr lang="en-US" dirty="0"/>
              <a:t>Once reducing agents in the wastewater have been destroyed,  chlorine residual begins to accumulate</a:t>
            </a:r>
          </a:p>
          <a:p>
            <a:pPr>
              <a:defRPr/>
            </a:pPr>
            <a:r>
              <a:rPr lang="en-US" dirty="0"/>
              <a:t>Chlorine concentration (C) and contact time (T) impact the disinfection process the most</a:t>
            </a:r>
          </a:p>
        </p:txBody>
      </p:sp>
      <p:pic>
        <p:nvPicPr>
          <p:cNvPr id="2" name="Picture Placeholder 5" descr="Fig 12.2 pH vs. HOCI.jpg">
            <a:extLst>
              <a:ext uri="{FF2B5EF4-FFF2-40B4-BE49-F238E27FC236}">
                <a16:creationId xmlns:a16="http://schemas.microsoft.com/office/drawing/2014/main" id="{A005AA95-FE9B-DFC5-62DA-F9E83C7B281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9810" y="1772884"/>
            <a:ext cx="3201825" cy="3312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5E74D85-10CD-F2E5-875E-6FEEED65A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Breakpoint Chlorine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A46D68-60BA-EFDE-1832-50B7E1568D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707" y="910742"/>
            <a:ext cx="10547927" cy="5357847"/>
          </a:xfrm>
        </p:spPr>
      </p:pic>
    </p:spTree>
    <p:extLst>
      <p:ext uri="{BB962C8B-B14F-4D97-AF65-F5344CB8AC3E}">
        <p14:creationId xmlns:p14="http://schemas.microsoft.com/office/powerpoint/2010/main" val="4201369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F98A81-D871-9EBF-B5EF-DEF390D74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Chlorine Dosage = Demand + Residual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EACC70-7F55-0A98-45A5-0C671F9A67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u="sng" dirty="0"/>
              <a:t>Chlorine demand </a:t>
            </a:r>
            <a:r>
              <a:rPr lang="en-US" dirty="0"/>
              <a:t>is the difference between the amount of chlorine added to the water and the amount of residual chlorine remaining after a given contact time. </a:t>
            </a:r>
          </a:p>
          <a:p>
            <a:pPr lvl="1"/>
            <a:r>
              <a:rPr lang="en-US" dirty="0"/>
              <a:t>Demand may change with dosage, time, temperature, pH, and the nature and amount of the impurities within the water.</a:t>
            </a:r>
          </a:p>
          <a:p>
            <a:r>
              <a:rPr lang="en-US" b="1" u="sng" dirty="0"/>
              <a:t>Chlorine residual </a:t>
            </a:r>
            <a:r>
              <a:rPr lang="en-US" dirty="0"/>
              <a:t>is the concentration of chlorine present in the water after the demand has been satisfied. </a:t>
            </a:r>
          </a:p>
          <a:p>
            <a:pPr lvl="1"/>
            <a:r>
              <a:rPr lang="en-US" dirty="0"/>
              <a:t>Expressed in terms of the </a:t>
            </a:r>
            <a:r>
              <a:rPr lang="en-US" b="1" u="sng" dirty="0"/>
              <a:t>total chlorine residual (TCR)</a:t>
            </a:r>
            <a:r>
              <a:rPr lang="en-US" dirty="0"/>
              <a:t>, which includes both the free and combined (chemically bound) chlorine residuals.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7EF6BA-FF6F-62B7-E6B6-4DBE82C6C0E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i="1" dirty="0"/>
              <a:t>Combined</a:t>
            </a:r>
            <a:r>
              <a:rPr lang="en-US" dirty="0"/>
              <a:t>, or chemically bound, chlorine residuals are composed of:</a:t>
            </a:r>
          </a:p>
          <a:p>
            <a:pPr lvl="1"/>
            <a:r>
              <a:rPr lang="en-US" dirty="0"/>
              <a:t>Free chlorine</a:t>
            </a:r>
          </a:p>
          <a:p>
            <a:pPr lvl="1"/>
            <a:r>
              <a:rPr lang="en-US" dirty="0"/>
              <a:t>Ammonia</a:t>
            </a:r>
          </a:p>
          <a:p>
            <a:pPr lvl="2"/>
            <a:r>
              <a:rPr lang="en-US" sz="2100" dirty="0"/>
              <a:t>Reacts with hypochlorous acid to form the Chloramines</a:t>
            </a:r>
          </a:p>
          <a:p>
            <a:pPr lvl="1"/>
            <a:r>
              <a:rPr lang="en-US" dirty="0"/>
              <a:t>Chloramines</a:t>
            </a:r>
          </a:p>
          <a:p>
            <a:pPr lvl="2"/>
            <a:r>
              <a:rPr lang="en-US" sz="2100" dirty="0"/>
              <a:t>Monochloramine, NH</a:t>
            </a:r>
            <a:r>
              <a:rPr lang="en-US" sz="2100" baseline="-25000" dirty="0"/>
              <a:t>2</a:t>
            </a:r>
            <a:r>
              <a:rPr lang="en-US" sz="2100" dirty="0"/>
              <a:t>Cl</a:t>
            </a:r>
          </a:p>
          <a:p>
            <a:pPr lvl="2"/>
            <a:r>
              <a:rPr lang="en-US" sz="2100" dirty="0"/>
              <a:t>Dichloramine, NHCl</a:t>
            </a:r>
            <a:r>
              <a:rPr lang="en-US" sz="2100" baseline="-25000" dirty="0"/>
              <a:t>2</a:t>
            </a:r>
            <a:r>
              <a:rPr lang="en-US" sz="2100" dirty="0"/>
              <a:t> - best disinfectant</a:t>
            </a:r>
          </a:p>
          <a:p>
            <a:pPr lvl="2"/>
            <a:r>
              <a:rPr lang="en-US" sz="2100" dirty="0"/>
              <a:t>Trichloramine, NCl</a:t>
            </a:r>
            <a:r>
              <a:rPr lang="en-US" sz="2100" baseline="-25000" dirty="0"/>
              <a:t>3</a:t>
            </a:r>
          </a:p>
          <a:p>
            <a:r>
              <a:rPr lang="en-US" b="1" u="sng" dirty="0"/>
              <a:t>Chlorine dosage </a:t>
            </a:r>
            <a:r>
              <a:rPr lang="en-US" dirty="0"/>
              <a:t>is the amount of chlorine added to the water.</a:t>
            </a:r>
          </a:p>
          <a:p>
            <a:pPr lvl="1"/>
            <a:r>
              <a:rPr lang="en-US" dirty="0"/>
              <a:t>Measured in mg/L</a:t>
            </a:r>
          </a:p>
          <a:p>
            <a:pPr lvl="1"/>
            <a:r>
              <a:rPr lang="en-US" dirty="0"/>
              <a:t>Density, specific gravity and percent available chlorine must be taken into consideration.</a:t>
            </a:r>
          </a:p>
          <a:p>
            <a:pPr lvl="1"/>
            <a:r>
              <a:rPr lang="en-US" dirty="0"/>
              <a:t>Remember: 1% = 10,000 mg/L (ppm)</a:t>
            </a:r>
          </a:p>
        </p:txBody>
      </p:sp>
    </p:spTree>
    <p:extLst>
      <p:ext uri="{BB962C8B-B14F-4D97-AF65-F5344CB8AC3E}">
        <p14:creationId xmlns:p14="http://schemas.microsoft.com/office/powerpoint/2010/main" val="60181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26B20-D0AB-5759-181D-7A78BBC89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Chlorine Dosage = Demand + Residual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4BA829-6E51-3FD1-BEE2-98A96BE63698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Examples: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Find the chlorine demand of an effluent if the initial chlorine dose is 8.6 mg/L and the residual is 1.3 mg/L.</a:t>
                </a:r>
              </a:p>
              <a:p>
                <a:pPr marL="0" indent="0">
                  <a:buNone/>
                </a:pPr>
                <a:r>
                  <a:rPr lang="en-US" dirty="0"/>
                  <a:t>Demand = Dosage - Residual</a:t>
                </a:r>
              </a:p>
              <a:p>
                <a:pPr marL="0" indent="0">
                  <a:buNone/>
                </a:pPr>
                <a:r>
                  <a:rPr lang="en-US" dirty="0"/>
                  <a:t>8.6 mg/L - 1.3 mg/L =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borderBox>
                        <m:borderBox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7.3 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𝑚𝑔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</m:borderBox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4BA829-6E51-3FD1-BEE2-98A96BE636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2353" t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978EFC-DD22-66FA-18C3-D1AD2FBB610C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 order to maintain an adequate chlorine residual, the chlorine dose must be 9 mg/L when the flow is 0.4 MGD. Find the chlorinator setting, in lbs/day.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𝑙𝑏𝑠</m:t>
                          </m:r>
                        </m:num>
                        <m:den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𝑑𝑎𝑦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𝑀𝐺𝐷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×8.34×</m:t>
                      </m:r>
                      <m:f>
                        <m:fPr>
                          <m:type m:val="lin"/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z="24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smtClean="0">
                              <a:latin typeface="Cambria Math" panose="02040503050406030204" pitchFamily="18" charset="0"/>
                            </a:rPr>
                            <m:t>𝑙𝑏𝑠</m:t>
                          </m:r>
                        </m:num>
                        <m:den>
                          <m:r>
                            <a:rPr lang="en-US" sz="2400" smtClean="0">
                              <a:latin typeface="Cambria Math" panose="02040503050406030204" pitchFamily="18" charset="0"/>
                            </a:rPr>
                            <m:t>𝑑𝑎𝑦</m:t>
                          </m:r>
                        </m:den>
                      </m:f>
                      <m:r>
                        <a:rPr lang="en-US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0.4 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MGD</m:t>
                      </m:r>
                      <m:r>
                        <a:rPr lang="en-US" sz="2400">
                          <a:latin typeface="Cambria Math" panose="02040503050406030204" pitchFamily="18" charset="0"/>
                        </a:rPr>
                        <m:t>×8.34×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9</m:t>
                      </m:r>
                      <m:f>
                        <m:fPr>
                          <m:type m:val="lin"/>
                          <m:ctrlPr>
                            <a:rPr lang="en-US" sz="24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smtClean="0">
                              <a:latin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borderBox>
                        <m:borderBox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30 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𝑙𝑏𝑠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𝑑𝑎𝑦</m:t>
                          </m:r>
                        </m:e>
                      </m:borderBox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C978EFC-DD22-66FA-18C3-D1AD2FBB61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2353" r="-12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779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398D1-8FE6-DFFA-93BA-B038DE8C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Chlorine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09907-0BE3-8FA5-FE60-BD650309C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Factors Affecting Disinfection:</a:t>
            </a:r>
          </a:p>
          <a:p>
            <a:pPr lvl="1"/>
            <a:r>
              <a:rPr lang="en-US" dirty="0"/>
              <a:t>Chlorine concentration (C)</a:t>
            </a:r>
          </a:p>
          <a:p>
            <a:pPr lvl="2"/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↓ concentrations ↑ contact time</a:t>
            </a:r>
            <a:endParaRPr lang="en-US" dirty="0"/>
          </a:p>
          <a:p>
            <a:pPr lvl="1"/>
            <a:r>
              <a:rPr lang="en-US" dirty="0"/>
              <a:t>Contact time (T)</a:t>
            </a:r>
          </a:p>
          <a:p>
            <a:pPr lvl="2"/>
            <a:r>
              <a:rPr lang="en-US" dirty="0"/>
              <a:t>↓ contact time ↑ dose</a:t>
            </a:r>
          </a:p>
          <a:p>
            <a:pPr lvl="2"/>
            <a:r>
              <a:rPr lang="en-US" dirty="0"/>
              <a:t>Varies from state to state, but it is generally 15 minutes of CT at peak hour design flow or 30 minutes of CT at average daily design flow</a:t>
            </a:r>
          </a:p>
          <a:p>
            <a:pPr lvl="1"/>
            <a:r>
              <a:rPr lang="en-US" dirty="0"/>
              <a:t>Water temperature</a:t>
            </a:r>
          </a:p>
          <a:p>
            <a:pPr lvl="2"/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↓ temperature ↓ process slows, but is more stable; more time but not necessarily more concentration</a:t>
            </a:r>
          </a:p>
          <a:p>
            <a:pPr lvl="2"/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↑ temperature ↑ process increases, residual dissipates more rapidly ↑ concentration</a:t>
            </a:r>
            <a:endParaRPr lang="en-US" dirty="0"/>
          </a:p>
          <a:p>
            <a:pPr lvl="1"/>
            <a:r>
              <a:rPr lang="en-US" dirty="0"/>
              <a:t>Water pH</a:t>
            </a:r>
          </a:p>
          <a:p>
            <a:pPr lvl="2"/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↓ pH, more hypochlorous formation better disinfection when using gas</a:t>
            </a:r>
          </a:p>
          <a:p>
            <a:pPr lvl="2"/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↑ pH, more chlorite formation when using NaOCl and actually raises pH</a:t>
            </a:r>
            <a:endParaRPr lang="en-US" dirty="0"/>
          </a:p>
          <a:p>
            <a:pPr lvl="1"/>
            <a:r>
              <a:rPr lang="en-US" dirty="0"/>
              <a:t>Foreign substances in the water</a:t>
            </a:r>
          </a:p>
          <a:p>
            <a:pPr lvl="2"/>
            <a:r>
              <a:rPr lang="en-US" dirty="0"/>
              <a:t>Only effective if it is able to come into contact with the microbe it is </a:t>
            </a:r>
          </a:p>
          <a:p>
            <a:pPr marL="1371600" lvl="3" indent="0">
              <a:buNone/>
            </a:pPr>
            <a:r>
              <a:rPr lang="en-US" dirty="0"/>
              <a:t>intended to kill</a:t>
            </a:r>
          </a:p>
          <a:p>
            <a:pPr lvl="2"/>
            <a:r>
              <a:rPr lang="en-US" dirty="0"/>
              <a:t>Any impurities in the water can shield the microbe from the chlorine</a:t>
            </a:r>
          </a:p>
        </p:txBody>
      </p:sp>
      <p:pic>
        <p:nvPicPr>
          <p:cNvPr id="5" name="Picture 4" descr="A cartoon character in a drop of water&#10;&#10;Description automatically generated">
            <a:extLst>
              <a:ext uri="{FF2B5EF4-FFF2-40B4-BE49-F238E27FC236}">
                <a16:creationId xmlns:a16="http://schemas.microsoft.com/office/drawing/2014/main" id="{772F11AA-27D6-C2A7-D118-9417C52F7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677" y="4180232"/>
            <a:ext cx="1382577" cy="16792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42BC4B-B1C8-F8C4-7A10-4C16D7D90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337" y="221673"/>
            <a:ext cx="3036917" cy="219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7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3BE76-DA41-15E4-717A-384A83F0A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Chlorine Measurement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37502-3AFA-D1C7-70D2-375B9C04A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708" y="998524"/>
            <a:ext cx="10547928" cy="530352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Total Residual Chlorine (TRC) = Free Chlorine (FCR) + Combined Chlorine (CCR)</a:t>
            </a:r>
          </a:p>
          <a:p>
            <a:r>
              <a:rPr lang="en-US" sz="2400" dirty="0"/>
              <a:t>Colorimetric test as Free or Total chlorine in mg/L</a:t>
            </a:r>
          </a:p>
          <a:p>
            <a:r>
              <a:rPr lang="en-US" sz="2400" dirty="0"/>
              <a:t>Testing </a:t>
            </a:r>
            <a:r>
              <a:rPr lang="en-US" sz="2400" i="1" u="dbl" dirty="0"/>
              <a:t>must begin</a:t>
            </a:r>
            <a:r>
              <a:rPr lang="en-US" sz="2400" dirty="0"/>
              <a:t> within 15 min of sampling</a:t>
            </a:r>
          </a:p>
          <a:p>
            <a:r>
              <a:rPr lang="en-US" sz="2400" dirty="0"/>
              <a:t>2 Methods are Amperometric Titration and Colorimetric DPD</a:t>
            </a:r>
          </a:p>
          <a:p>
            <a:r>
              <a:rPr lang="en-US" sz="2400" dirty="0"/>
              <a:t>Amperometric Titration</a:t>
            </a:r>
          </a:p>
          <a:p>
            <a:pPr lvl="1"/>
            <a:r>
              <a:rPr lang="en-US" sz="2200" dirty="0"/>
              <a:t>Mainly used in laboratories</a:t>
            </a:r>
          </a:p>
          <a:p>
            <a:pPr lvl="1"/>
            <a:r>
              <a:rPr lang="en-US" sz="2200" dirty="0"/>
              <a:t>Equipment costs and training prohibitive</a:t>
            </a:r>
          </a:p>
          <a:p>
            <a:pPr lvl="1"/>
            <a:r>
              <a:rPr lang="en-US" sz="2200" dirty="0"/>
              <a:t>H</a:t>
            </a:r>
            <a:r>
              <a:rPr lang="en-US" sz="2200" baseline="-25000" dirty="0"/>
              <a:t>2</a:t>
            </a:r>
            <a:r>
              <a:rPr lang="en-US" sz="2200" dirty="0"/>
              <a:t>S and methane will interfere</a:t>
            </a:r>
          </a:p>
          <a:p>
            <a:r>
              <a:rPr lang="en-US" sz="2400" dirty="0"/>
              <a:t>N,N-diethyl-p-phenylenediamine, DPD </a:t>
            </a:r>
          </a:p>
          <a:p>
            <a:pPr lvl="1"/>
            <a:r>
              <a:rPr lang="en-US" sz="2200" dirty="0"/>
              <a:t>Most commonly used</a:t>
            </a:r>
          </a:p>
          <a:p>
            <a:pPr lvl="1"/>
            <a:r>
              <a:rPr lang="en-US" sz="2200" dirty="0"/>
              <a:t>Turns shades of light pink to magenta (dark red/purple)</a:t>
            </a:r>
          </a:p>
          <a:p>
            <a:pPr lvl="2"/>
            <a:r>
              <a:rPr lang="en-US" sz="1900" dirty="0"/>
              <a:t>Flash of dark color to clear may mean extreme residual </a:t>
            </a:r>
          </a:p>
          <a:p>
            <a:pPr marL="1371600" lvl="3" indent="0">
              <a:buNone/>
            </a:pPr>
            <a:r>
              <a:rPr lang="en-US" sz="1900" dirty="0"/>
              <a:t>&gt; 5 mg/L</a:t>
            </a:r>
          </a:p>
          <a:p>
            <a:pPr lvl="1"/>
            <a:r>
              <a:rPr lang="en-US" sz="2200" dirty="0"/>
              <a:t>Must perform calibration check prior to sampling </a:t>
            </a:r>
          </a:p>
          <a:p>
            <a:pPr marL="457200" lvl="1" indent="0">
              <a:buNone/>
            </a:pPr>
            <a:r>
              <a:rPr lang="en-US" sz="2200" dirty="0"/>
              <a:t>every day before 1st use</a:t>
            </a:r>
          </a:p>
          <a:p>
            <a:pPr lvl="1"/>
            <a:r>
              <a:rPr lang="en-US" sz="2200" dirty="0"/>
              <a:t>Uses 'blank' to allow for turbidity when using </a:t>
            </a:r>
          </a:p>
          <a:p>
            <a:pPr marL="914400" lvl="2" indent="0">
              <a:buNone/>
            </a:pPr>
            <a:r>
              <a:rPr lang="en-US" sz="2200" dirty="0"/>
              <a:t>spectrograph equipment</a:t>
            </a:r>
          </a:p>
        </p:txBody>
      </p:sp>
      <p:pic>
        <p:nvPicPr>
          <p:cNvPr id="5" name="Picture 4" descr="A close-up of a hand holding a small bottle&#10;&#10;Description automatically generated">
            <a:extLst>
              <a:ext uri="{FF2B5EF4-FFF2-40B4-BE49-F238E27FC236}">
                <a16:creationId xmlns:a16="http://schemas.microsoft.com/office/drawing/2014/main" id="{4DE5A269-14A9-372C-0B83-43966910531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761" y="939469"/>
            <a:ext cx="3571875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9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0747F-D03A-F53F-E067-9EDBB06BA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Ultraviolet UV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BB19C-B492-3207-CFA7-08CCABD879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839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8DABB-2D25-BEC6-6B01-B833E09CD0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DA72BE-DA6C-ACBC-FFCD-654443ECA3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QR Code to download pdf handout for slides and practice exam.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7AB059-0893-9742-9AAA-E132E5C36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847" y="236538"/>
            <a:ext cx="3997325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394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B0804-F3AE-27BF-3F13-AFDC945A6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(Ultraviolet) UV Disinfection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D337D-4597-163E-F3E3-001275879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en-US" dirty="0"/>
              <a:t>Rapidly overtaking Chlorine as most common disinfection method until COVID</a:t>
            </a:r>
          </a:p>
          <a:p>
            <a:pPr>
              <a:spcBef>
                <a:spcPts val="600"/>
              </a:spcBef>
            </a:pPr>
            <a:r>
              <a:rPr lang="en-US" dirty="0"/>
              <a:t>Closed Vessel or Open channel systems</a:t>
            </a:r>
          </a:p>
          <a:p>
            <a:pPr>
              <a:spcBef>
                <a:spcPts val="600"/>
              </a:spcBef>
            </a:pPr>
            <a:r>
              <a:rPr lang="en-US" dirty="0"/>
              <a:t>Advantages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Less safety hazard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No harmful by-products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Shorter contact time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Uses less water than chlorine</a:t>
            </a:r>
          </a:p>
          <a:p>
            <a:pPr>
              <a:spcBef>
                <a:spcPts val="600"/>
              </a:spcBef>
            </a:pPr>
            <a:r>
              <a:rPr lang="en-US" dirty="0"/>
              <a:t>Disadvantages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Consumes more energy than chlorine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Turbidity must remain low: TSS &lt; 30 mg/L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Aggressive maintenance program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Requires back-up power source</a:t>
            </a:r>
          </a:p>
          <a:p>
            <a:pPr>
              <a:spcBef>
                <a:spcPts val="600"/>
              </a:spcBef>
            </a:pPr>
            <a:r>
              <a:rPr lang="en-US" dirty="0"/>
              <a:t>Damages the DNA of the organisms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no longer able to grow or reproduce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Some organisms can 'repair' the damage after reentering sunlight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743E4A-49A6-F82C-B53C-58C08F6BC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35402" y="1498309"/>
            <a:ext cx="2894590" cy="1930691"/>
          </a:xfrm>
          <a:prstGeom prst="rect">
            <a:avLst/>
          </a:prstGeom>
        </p:spPr>
      </p:pic>
      <p:pic>
        <p:nvPicPr>
          <p:cNvPr id="12" name="Content Placeholder 5" descr="A diagram of dna structure&#10;&#10;Description automatically generated">
            <a:extLst>
              <a:ext uri="{FF2B5EF4-FFF2-40B4-BE49-F238E27FC236}">
                <a16:creationId xmlns:a16="http://schemas.microsoft.com/office/drawing/2014/main" id="{B5F1FB0A-D6BA-D89F-FD91-D1029E329B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8348" y="3516782"/>
            <a:ext cx="3323288" cy="222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3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AB018-7198-3884-79D0-D8283A24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UV Disinfection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FF9BC5-FE0C-D247-1FFB-023C0CACFA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UV-C rays at 100–280 nm wavelength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UV radiation is generated by passing energy through mercury vapor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Low-pressure amalgam lamps produce light at 254 nm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Medium pressure lamps produce light at multiple wavelengths w/15-20x germicidal of LP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Optimum wavelength to effectively inactivate microorganisms = 250 - 270 nm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Flow must remain constant with little turbulence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Channel just wide enough to hold bank or series of banks</a:t>
            </a:r>
          </a:p>
        </p:txBody>
      </p:sp>
      <p:pic>
        <p:nvPicPr>
          <p:cNvPr id="8" name="Picture 7" descr="A close-up of a machine&#10;&#10;Description automatically generated">
            <a:extLst>
              <a:ext uri="{FF2B5EF4-FFF2-40B4-BE49-F238E27FC236}">
                <a16:creationId xmlns:a16="http://schemas.microsoft.com/office/drawing/2014/main" id="{39060458-245F-18B5-E05E-4425791CC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726" y="4384793"/>
            <a:ext cx="2372735" cy="1779552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E083F84-C9D4-8BCD-31C0-43E217F6E1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85" y="1020041"/>
            <a:ext cx="5066215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89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25F5F-1FB9-C228-67B5-6B7789A5F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UV Disinfection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7751A-37E4-9625-9358-A252659981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708" y="1035050"/>
            <a:ext cx="5181600" cy="5270500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600"/>
              </a:spcBef>
            </a:pPr>
            <a:r>
              <a:rPr lang="en-US" dirty="0"/>
              <a:t>System referred to as 'contact reactor'</a:t>
            </a:r>
          </a:p>
          <a:p>
            <a:pPr>
              <a:spcBef>
                <a:spcPts val="600"/>
              </a:spcBef>
            </a:pPr>
            <a:r>
              <a:rPr lang="en-US" dirty="0"/>
              <a:t>Low-pressure (LP) or medium-pressure bulbs (MP) enclosed in quartz cover for protection</a:t>
            </a:r>
          </a:p>
          <a:p>
            <a:pPr>
              <a:spcBef>
                <a:spcPts val="600"/>
              </a:spcBef>
            </a:pPr>
            <a:r>
              <a:rPr lang="en-US" dirty="0"/>
              <a:t>Each bulb connected a ballast</a:t>
            </a:r>
          </a:p>
          <a:p>
            <a:pPr>
              <a:spcBef>
                <a:spcPts val="600"/>
              </a:spcBef>
            </a:pPr>
            <a:r>
              <a:rPr lang="en-US" dirty="0"/>
              <a:t>Lifetime of bulb ~ 12,000 hours</a:t>
            </a:r>
          </a:p>
          <a:p>
            <a:pPr>
              <a:spcBef>
                <a:spcPts val="600"/>
              </a:spcBef>
            </a:pPr>
            <a:r>
              <a:rPr lang="en-US" dirty="0"/>
              <a:t>Squeegees or wiper system to control build-up on quartz sleeves</a:t>
            </a:r>
          </a:p>
          <a:p>
            <a:pPr>
              <a:spcBef>
                <a:spcPts val="600"/>
              </a:spcBef>
            </a:pPr>
            <a:r>
              <a:rPr lang="en-US" dirty="0"/>
              <a:t>Consists of multi-bulb 'rack' or module systems</a:t>
            </a:r>
          </a:p>
          <a:p>
            <a:pPr>
              <a:spcBef>
                <a:spcPts val="600"/>
              </a:spcBef>
            </a:pPr>
            <a:r>
              <a:rPr lang="en-US" dirty="0"/>
              <a:t>Multiple modules forms banks</a:t>
            </a:r>
          </a:p>
          <a:p>
            <a:pPr>
              <a:spcBef>
                <a:spcPts val="600"/>
              </a:spcBef>
            </a:pPr>
            <a:r>
              <a:rPr lang="en-US" dirty="0"/>
              <a:t>Racks either parallel (horizontally) or perpendicular (vertically) to water flow in channel</a:t>
            </a:r>
          </a:p>
          <a:p>
            <a:pPr>
              <a:spcBef>
                <a:spcPts val="600"/>
              </a:spcBef>
            </a:pPr>
            <a:r>
              <a:rPr lang="en-US" dirty="0"/>
              <a:t>Flap gates, baffles, and weirs used to maintain constant water level &amp; flow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B59CBC5-486A-F526-E18A-495C073132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587" y="1035050"/>
            <a:ext cx="2675658" cy="267565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0BE3503-469E-67BD-9F16-9B673AB95BC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551" y="1044574"/>
            <a:ext cx="2586758" cy="25867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193F0E5-65B0-90EA-30B4-0BB3E753BF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586" y="3629891"/>
            <a:ext cx="2675659" cy="267565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7ADC4B3-2247-DF70-0032-58E48F3B59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979" y="3629893"/>
            <a:ext cx="2675658" cy="267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78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08F08-7571-19DE-6BC9-9B73CD2A8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UV Disinfection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B8512C30-8692-B246-97E9-F2BB1811050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499269"/>
            <a:ext cx="4816257" cy="3212870"/>
          </a:xfrm>
          <a:prstGeom prst="rect">
            <a:avLst/>
          </a:prstGeom>
        </p:spPr>
      </p:pic>
      <p:pic>
        <p:nvPicPr>
          <p:cNvPr id="8" name="Picture 7" descr="A diagram of a water treatment plant&#10;&#10;Description automatically generated">
            <a:extLst>
              <a:ext uri="{FF2B5EF4-FFF2-40B4-BE49-F238E27FC236}">
                <a16:creationId xmlns:a16="http://schemas.microsoft.com/office/drawing/2014/main" id="{D98CC3F6-1CD2-92DF-5CAE-EF4A4AEDE1C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93" y="2861351"/>
            <a:ext cx="4762500" cy="3724275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871E599-2A92-ED37-20F2-C63F728B33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Light transmittance and intensity, flow, and turbidity measuring instruments required for process control</a:t>
            </a:r>
          </a:p>
          <a:p>
            <a:r>
              <a:rPr lang="en-US" dirty="0"/>
              <a:t>Monitor TSS with either in-line system or frequent testing</a:t>
            </a:r>
          </a:p>
          <a:p>
            <a:r>
              <a:rPr lang="en-US" dirty="0"/>
              <a:t>Ferric chloride for phosphorus removal cannot be used as it will 'stain' quartz sleeves</a:t>
            </a:r>
          </a:p>
          <a:p>
            <a:r>
              <a:rPr lang="en-US" dirty="0"/>
              <a:t>Systems with naturally hard water will need to be cleaned more frequently</a:t>
            </a:r>
          </a:p>
          <a:p>
            <a:r>
              <a:rPr lang="en-US" dirty="0"/>
              <a:t>Back-up generator required by EPA (make sure to test)</a:t>
            </a:r>
          </a:p>
          <a:p>
            <a:r>
              <a:rPr lang="en-US" dirty="0"/>
              <a:t>Coliform testing for effectiveness in  CFUs/100 mL or MPN/100 mL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87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E0FD8-1816-1151-F7D9-2364AFEC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UV Disinfection OEM &amp; PM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8CDB97-6C1C-300C-04A9-4809BE746F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Bulbs, ballasts, and modules securely seated in channel or closed vessel with hatch closed before powering on</a:t>
            </a:r>
          </a:p>
          <a:p>
            <a:r>
              <a:rPr lang="en-US" dirty="0"/>
              <a:t>Replace bulbs and ballasts as they fail or reach maximum hours</a:t>
            </a:r>
          </a:p>
          <a:p>
            <a:r>
              <a:rPr lang="en-US" dirty="0"/>
              <a:t>Frequently monitor sensors and calibrate weekly</a:t>
            </a:r>
          </a:p>
          <a:p>
            <a:r>
              <a:rPr lang="en-US" dirty="0"/>
              <a:t>Keep reactor chamber/channel clean from algae and deposits</a:t>
            </a:r>
          </a:p>
          <a:p>
            <a:r>
              <a:rPr lang="en-US" dirty="0"/>
              <a:t>Inspect wiper/squeegee for proper operation and run times (manually run)</a:t>
            </a:r>
          </a:p>
          <a:p>
            <a:r>
              <a:rPr lang="en-US" dirty="0"/>
              <a:t>Clean quartz coverings as required with citric acid, CLR, phosphoric or other weak acid in dip bath with air scour</a:t>
            </a:r>
          </a:p>
          <a:p>
            <a:r>
              <a:rPr lang="en-US" dirty="0"/>
              <a:t>Yearly electrical inspection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2F396C5-AF82-8295-FF49-19D7322336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910742"/>
            <a:ext cx="5181600" cy="3895940"/>
          </a:xfrm>
          <a:prstGeom prst="rect">
            <a:avLst/>
          </a:prstGeom>
        </p:spPr>
      </p:pic>
      <p:pic>
        <p:nvPicPr>
          <p:cNvPr id="12" name="Picture 11" descr="A person holding a long tube&#10;&#10;Description automatically generated">
            <a:extLst>
              <a:ext uri="{FF2B5EF4-FFF2-40B4-BE49-F238E27FC236}">
                <a16:creationId xmlns:a16="http://schemas.microsoft.com/office/drawing/2014/main" id="{478F4666-DAF2-A9CD-7955-190F8F257B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8135931" y="2892462"/>
            <a:ext cx="1545083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1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E0FD8-1816-1151-F7D9-2364AFEC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UV Disinfection Safety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D10D9D6-8DF5-CE9E-AE08-2011C595321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en-US" dirty="0"/>
              <a:t>Although sealed, water and electricity do not mix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Lock Out/Tag Out when servicing!</a:t>
            </a:r>
          </a:p>
          <a:p>
            <a:pPr>
              <a:spcBef>
                <a:spcPts val="600"/>
              </a:spcBef>
            </a:pPr>
            <a:r>
              <a:rPr lang="en-US" dirty="0"/>
              <a:t>Will cause 'sun burns'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→ sunscreen or protective clothing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en-US" dirty="0"/>
              <a:t>UV-C rated safety glasses/goggles/face-shield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NEVER look directly at bulbs when powered on w/o eye protection</a:t>
            </a:r>
          </a:p>
          <a:p>
            <a:pPr>
              <a:spcBef>
                <a:spcPts val="600"/>
              </a:spcBef>
            </a:pPr>
            <a:r>
              <a:rPr lang="en-US" dirty="0"/>
              <a:t>Contains mercury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Mercury spill kit &amp; PPE</a:t>
            </a:r>
          </a:p>
          <a:p>
            <a:pPr>
              <a:spcBef>
                <a:spcPts val="600"/>
              </a:spcBef>
            </a:pPr>
            <a:r>
              <a:rPr lang="en-US" dirty="0"/>
              <a:t>Sharps disposal &amp; PPE</a:t>
            </a:r>
          </a:p>
          <a:p>
            <a:pPr>
              <a:spcBef>
                <a:spcPts val="600"/>
              </a:spcBef>
            </a:pPr>
            <a:r>
              <a:rPr lang="en-US" dirty="0"/>
              <a:t>Special disposal for used bulbs</a:t>
            </a:r>
          </a:p>
          <a:p>
            <a:pPr>
              <a:spcBef>
                <a:spcPts val="600"/>
              </a:spcBef>
            </a:pPr>
            <a:r>
              <a:rPr lang="en-US" dirty="0"/>
              <a:t>PPE for chemical cleaning</a:t>
            </a:r>
          </a:p>
          <a:p>
            <a:pPr>
              <a:spcBef>
                <a:spcPts val="600"/>
              </a:spcBef>
            </a:pPr>
            <a:r>
              <a:rPr lang="en-US" dirty="0"/>
              <a:t>PPE and safety procedures when cleaning channels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38D0C0F-78BF-2E52-3BFE-9138EDC74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883" y="4199383"/>
            <a:ext cx="2392425" cy="171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5B0F541-B3B2-F561-B61E-9A90CF377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20" y="1237463"/>
            <a:ext cx="2725391" cy="239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1363EE1B-AB67-DB74-213C-98867CD0E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397" y="1215178"/>
            <a:ext cx="2651911" cy="272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87EC52FB-C3C3-3FBF-97D2-0C7DD8AB6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520" y="3896958"/>
            <a:ext cx="3015574" cy="201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66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D4C55-E590-98A8-1008-4B14437B3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Dechlorination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7DF70B-AB6A-D924-B791-D2A48E5D6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1532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ADEE9-8E81-8336-0C7D-E6E587C7E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Dechlorination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185DD-FE6A-5C46-D188-DA2B3B214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Free, uncombined chlorine is rarely found in wastewater due to characteristics of WW and chemical reactions</a:t>
            </a:r>
          </a:p>
          <a:p>
            <a:r>
              <a:rPr lang="en-US" dirty="0"/>
              <a:t>Must be performed before discharging to receiving waters</a:t>
            </a:r>
          </a:p>
          <a:p>
            <a:r>
              <a:rPr lang="en-US" dirty="0"/>
              <a:t>Commonly used methods are </a:t>
            </a:r>
          </a:p>
          <a:p>
            <a:pPr lvl="1"/>
            <a:r>
              <a:rPr lang="en-US" dirty="0"/>
              <a:t>Granular Activated Carbon</a:t>
            </a:r>
          </a:p>
          <a:p>
            <a:pPr lvl="1"/>
            <a:r>
              <a:rPr lang="en-US" dirty="0"/>
              <a:t>Agitation &amp; Aeration in the form of step aeration or air diffusers</a:t>
            </a:r>
          </a:p>
          <a:p>
            <a:pPr lvl="1"/>
            <a:r>
              <a:rPr lang="en-US" dirty="0"/>
              <a:t>Sunlight</a:t>
            </a:r>
          </a:p>
          <a:p>
            <a:pPr lvl="1"/>
            <a:r>
              <a:rPr lang="en-US" dirty="0"/>
              <a:t>Sulfur Dioxide gas</a:t>
            </a:r>
          </a:p>
          <a:p>
            <a:pPr lvl="1"/>
            <a:r>
              <a:rPr lang="en-US" dirty="0"/>
              <a:t>Sodium Salts used to form Sulfur Dioxide in solution</a:t>
            </a:r>
          </a:p>
          <a:p>
            <a:pPr lvl="2"/>
            <a:r>
              <a:rPr lang="en-US" dirty="0"/>
              <a:t>Sodium Sulfite (Na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3</a:t>
            </a:r>
            <a:r>
              <a:rPr lang="en-US" dirty="0"/>
              <a:t> )</a:t>
            </a:r>
          </a:p>
          <a:p>
            <a:pPr lvl="2"/>
            <a:r>
              <a:rPr lang="en-US" dirty="0"/>
              <a:t>Sodium Metabisulfite (Na</a:t>
            </a:r>
            <a:r>
              <a:rPr lang="en-US" baseline="-25000" dirty="0"/>
              <a:t>2</a:t>
            </a:r>
            <a:r>
              <a:rPr lang="en-US" dirty="0"/>
              <a:t>S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5</a:t>
            </a:r>
            <a:r>
              <a:rPr lang="en-US" dirty="0"/>
              <a:t> ) powder or a 38% aqueous solution </a:t>
            </a:r>
          </a:p>
          <a:p>
            <a:pPr lvl="2"/>
            <a:r>
              <a:rPr lang="en-US" dirty="0"/>
              <a:t>Sodium Bisulfite (NaHSO</a:t>
            </a:r>
            <a:r>
              <a:rPr lang="en-US" baseline="-25000" dirty="0"/>
              <a:t>3</a:t>
            </a:r>
            <a:r>
              <a:rPr lang="en-US" dirty="0"/>
              <a:t> )</a:t>
            </a:r>
          </a:p>
          <a:p>
            <a:pPr lvl="2"/>
            <a:r>
              <a:rPr lang="en-US" dirty="0"/>
              <a:t>Sodium Thiosulfate (Na</a:t>
            </a:r>
            <a:r>
              <a:rPr lang="en-US" baseline="-25000" dirty="0"/>
              <a:t>2</a:t>
            </a:r>
            <a:r>
              <a:rPr lang="en-US" dirty="0"/>
              <a:t>S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3</a:t>
            </a:r>
            <a:r>
              <a:rPr lang="en-US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88927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A81FA-410C-D3BA-0F3F-0A7B603D2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Dechlorination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F44DF8-E160-BDAB-E4A7-DF90D9655E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708" y="1035050"/>
            <a:ext cx="5052292" cy="5270500"/>
          </a:xfrm>
        </p:spPr>
        <p:txBody>
          <a:bodyPr>
            <a:normAutofit fontScale="92500"/>
          </a:bodyPr>
          <a:lstStyle/>
          <a:p>
            <a:r>
              <a:rPr lang="en-US" dirty="0"/>
              <a:t>Requires long detention and contacts times</a:t>
            </a:r>
          </a:p>
          <a:p>
            <a:r>
              <a:rPr lang="en-US" dirty="0"/>
              <a:t>Granular Activated Carbon</a:t>
            </a:r>
          </a:p>
          <a:p>
            <a:pPr lvl="1"/>
            <a:r>
              <a:rPr lang="en-US" dirty="0"/>
              <a:t>Part of tertiary treatment processes in rapid sand filters</a:t>
            </a:r>
          </a:p>
          <a:p>
            <a:r>
              <a:rPr lang="en-US" dirty="0"/>
              <a:t>Agitation &amp; Aeration in the form of step aeration or air diffusers</a:t>
            </a:r>
          </a:p>
          <a:p>
            <a:pPr lvl="1"/>
            <a:r>
              <a:rPr lang="en-US" dirty="0"/>
              <a:t>Added advantage of increasing DO</a:t>
            </a:r>
          </a:p>
          <a:p>
            <a:pPr lvl="1"/>
            <a:r>
              <a:rPr lang="en-US" dirty="0"/>
              <a:t>Coarse bubble diffusers at end of contact chamber</a:t>
            </a:r>
          </a:p>
          <a:p>
            <a:r>
              <a:rPr lang="en-US" dirty="0"/>
              <a:t>Sunlight</a:t>
            </a:r>
          </a:p>
          <a:p>
            <a:pPr lvl="1"/>
            <a:r>
              <a:rPr lang="en-US" dirty="0"/>
              <a:t>Must be shallow (inches) in depth</a:t>
            </a:r>
          </a:p>
          <a:p>
            <a:pPr lvl="1"/>
            <a:r>
              <a:rPr lang="en-US" dirty="0"/>
              <a:t>Often combined with step aeration</a:t>
            </a:r>
          </a:p>
          <a:p>
            <a:endParaRPr lang="en-US" dirty="0"/>
          </a:p>
        </p:txBody>
      </p:sp>
      <p:pic>
        <p:nvPicPr>
          <p:cNvPr id="11" name="Content Placeholder 10" descr="Diagram of a garnet and gravel&#10;&#10;Description automatically generated with medium confidence">
            <a:extLst>
              <a:ext uri="{FF2B5EF4-FFF2-40B4-BE49-F238E27FC236}">
                <a16:creationId xmlns:a16="http://schemas.microsoft.com/office/drawing/2014/main" id="{6D7C272D-EB5E-52DB-54F6-E27FC95B30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036" y="910742"/>
            <a:ext cx="5181600" cy="2487168"/>
          </a:xfrm>
        </p:spPr>
      </p:pic>
      <p:pic>
        <p:nvPicPr>
          <p:cNvPr id="7" name="Picture 2" descr="E:\Plant back-up\11-2-12\School\Class Pictures\Discharge\Picture14.jpg">
            <a:extLst>
              <a:ext uri="{FF2B5EF4-FFF2-40B4-BE49-F238E27FC236}">
                <a16:creationId xmlns:a16="http://schemas.microsoft.com/office/drawing/2014/main" id="{57AEBB45-ABD1-25C1-2401-3AD91996D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0036" y="3398974"/>
            <a:ext cx="2827957" cy="205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ascade">
            <a:extLst>
              <a:ext uri="{FF2B5EF4-FFF2-40B4-BE49-F238E27FC236}">
                <a16:creationId xmlns:a16="http://schemas.microsoft.com/office/drawing/2014/main" id="{22F00004-F2F0-5280-CA55-A9B0FBFF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6819" y="3397910"/>
            <a:ext cx="2904817" cy="290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150">
            <a:extLst>
              <a:ext uri="{FF2B5EF4-FFF2-40B4-BE49-F238E27FC236}">
                <a16:creationId xmlns:a16="http://schemas.microsoft.com/office/drawing/2014/main" id="{E2403551-2811-662F-0702-6D7783467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0036" y="4586515"/>
            <a:ext cx="2276783" cy="170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69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A81FA-410C-D3BA-0F3F-0A7B603D2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Dechlorination</a:t>
            </a:r>
          </a:p>
        </p:txBody>
      </p:sp>
      <p:pic>
        <p:nvPicPr>
          <p:cNvPr id="8" name="Content Placeholder 7" descr="Diagram of a chlorine gas application system&#10;&#10;Description automatically generated">
            <a:extLst>
              <a:ext uri="{FF2B5EF4-FFF2-40B4-BE49-F238E27FC236}">
                <a16:creationId xmlns:a16="http://schemas.microsoft.com/office/drawing/2014/main" id="{D40C5FB3-84E3-A00A-1D58-C2AABE0367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08" y="1035050"/>
            <a:ext cx="5181600" cy="3890260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0D8DAC-57EF-1E11-31A3-4A5BCEEC034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Usually a 1:1 ratio</a:t>
            </a:r>
          </a:p>
          <a:p>
            <a:r>
              <a:rPr lang="en-US" dirty="0"/>
              <a:t>Faster reactions but prone to overdosing and more safety hazards</a:t>
            </a:r>
          </a:p>
          <a:p>
            <a:r>
              <a:rPr lang="en-US" dirty="0"/>
              <a:t>Overdosing</a:t>
            </a:r>
          </a:p>
          <a:p>
            <a:pPr lvl="1"/>
            <a:r>
              <a:rPr lang="en-US" dirty="0"/>
              <a:t>Prevention</a:t>
            </a:r>
          </a:p>
          <a:p>
            <a:pPr lvl="1"/>
            <a:r>
              <a:rPr lang="en-US" dirty="0"/>
              <a:t>pH lowered below 6.0-8.0 normal range</a:t>
            </a:r>
          </a:p>
          <a:p>
            <a:pPr lvl="1"/>
            <a:r>
              <a:rPr lang="en-US" dirty="0"/>
              <a:t>DO lowered below minimum 4.0 mg/L</a:t>
            </a:r>
          </a:p>
          <a:p>
            <a:r>
              <a:rPr lang="en-US" dirty="0"/>
              <a:t>Sulfur Dioxide (SO</a:t>
            </a:r>
            <a:r>
              <a:rPr lang="en-US" baseline="-25000" dirty="0"/>
              <a:t>2</a:t>
            </a:r>
            <a:r>
              <a:rPr lang="en-US" dirty="0"/>
              <a:t>):</a:t>
            </a:r>
          </a:p>
          <a:p>
            <a:pPr lvl="1"/>
            <a:r>
              <a:rPr lang="en-US" dirty="0"/>
              <a:t>Most commonly used</a:t>
            </a:r>
          </a:p>
          <a:p>
            <a:pPr lvl="1"/>
            <a:r>
              <a:rPr lang="en-US" dirty="0"/>
              <a:t>Non-flammable, colorless gas</a:t>
            </a:r>
          </a:p>
          <a:p>
            <a:pPr lvl="1"/>
            <a:r>
              <a:rPr lang="en-US" dirty="0"/>
              <a:t>Pungent Odor</a:t>
            </a:r>
          </a:p>
          <a:p>
            <a:pPr lvl="1"/>
            <a:r>
              <a:rPr lang="en-US" dirty="0"/>
              <a:t>Irritant &amp; Corrosive</a:t>
            </a:r>
          </a:p>
          <a:p>
            <a:r>
              <a:rPr lang="en-US" dirty="0"/>
              <a:t>Sulfur dioxide gas  (sulfonator)  similar to chlorine gas (chlorinator) design and safety precautions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53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1A602-9F96-1275-9F94-0AEF01DF3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Disinfection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C301F-3280-4BC6-060E-392A748D9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All wastewaters contain microorganisms or microbes</a:t>
            </a:r>
          </a:p>
          <a:p>
            <a:r>
              <a:rPr lang="en-US" dirty="0"/>
              <a:t>Some are beneficial and needed for natural processing of the wastewater</a:t>
            </a:r>
          </a:p>
          <a:p>
            <a:r>
              <a:rPr lang="en-US" dirty="0"/>
              <a:t>Others, called </a:t>
            </a:r>
            <a:r>
              <a:rPr lang="en-US" b="1" u="sng" dirty="0"/>
              <a:t>pathogens</a:t>
            </a:r>
            <a:r>
              <a:rPr lang="en-US" dirty="0"/>
              <a:t>, are harmful and need to be removed or sterilized because they cause diseases</a:t>
            </a:r>
          </a:p>
          <a:p>
            <a:r>
              <a:rPr lang="en-US" dirty="0"/>
              <a:t>Sterilization of the water causes ALL microorganisms to die</a:t>
            </a:r>
          </a:p>
          <a:p>
            <a:r>
              <a:rPr lang="en-US" dirty="0"/>
              <a:t>Disinfection destroys or neutralizes the pathogens that cause the disease</a:t>
            </a:r>
          </a:p>
          <a:p>
            <a:r>
              <a:rPr lang="en-US" dirty="0"/>
              <a:t>Wastewater discharges must be disinfected to protect:</a:t>
            </a:r>
          </a:p>
          <a:p>
            <a:pPr lvl="1"/>
            <a:r>
              <a:rPr lang="en-US" dirty="0"/>
              <a:t>Public Water Supplies</a:t>
            </a:r>
          </a:p>
          <a:p>
            <a:pPr lvl="1"/>
            <a:r>
              <a:rPr lang="en-US" dirty="0"/>
              <a:t>Recreational &amp; Reuse receiving waters</a:t>
            </a:r>
          </a:p>
          <a:p>
            <a:pPr lvl="1"/>
            <a:r>
              <a:rPr lang="en-US" dirty="0"/>
              <a:t>Aquatic and other wildlife</a:t>
            </a:r>
          </a:p>
        </p:txBody>
      </p:sp>
    </p:spTree>
    <p:extLst>
      <p:ext uri="{BB962C8B-B14F-4D97-AF65-F5344CB8AC3E}">
        <p14:creationId xmlns:p14="http://schemas.microsoft.com/office/powerpoint/2010/main" val="385157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068A6-3191-F878-0354-B3F08AED5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Feeders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8D64B5-863F-71BC-68B6-09953E10E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302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93718-8989-4394-A450-3C472144C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C04D6-3EBC-439B-F473-65A31FFC5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Chemical Feeders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B1BE4-B096-4EDD-A554-CB0D62ADDB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2987" y="1035050"/>
            <a:ext cx="5495377" cy="5270500"/>
          </a:xfrm>
        </p:spPr>
        <p:txBody>
          <a:bodyPr>
            <a:normAutofit lnSpcReduction="10000"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b="1" i="1" dirty="0"/>
              <a:t>Dry feeders (granular/powder)</a:t>
            </a:r>
          </a:p>
          <a:p>
            <a:pPr lvl="1"/>
            <a:r>
              <a:rPr lang="en-US" b="1" dirty="0"/>
              <a:t>Volumetric dry feeders</a:t>
            </a:r>
            <a:r>
              <a:rPr lang="en-US" dirty="0"/>
              <a:t> deliver a </a:t>
            </a:r>
            <a:r>
              <a:rPr lang="en-US" i="1" dirty="0"/>
              <a:t>fixed volume</a:t>
            </a:r>
            <a:r>
              <a:rPr lang="en-US" dirty="0"/>
              <a:t> of chemical per rotation of an auger, belt, or vibratory tray.</a:t>
            </a:r>
          </a:p>
          <a:p>
            <a:pPr lvl="1"/>
            <a:r>
              <a:rPr lang="en-US" b="1" dirty="0"/>
              <a:t>Feed rate control:</a:t>
            </a:r>
            <a:r>
              <a:rPr lang="en-US" dirty="0"/>
              <a:t> Adjust auger speed → changes volume delivered per unit time.</a:t>
            </a:r>
          </a:p>
          <a:p>
            <a:pPr lvl="1"/>
            <a:r>
              <a:rPr lang="en-US" b="1" dirty="0"/>
              <a:t>Why operators use them:</a:t>
            </a:r>
            <a:r>
              <a:rPr lang="en-US" dirty="0"/>
              <a:t> Provides consistent dosing even if chemical density changes (humidity, storage conditions).</a:t>
            </a:r>
          </a:p>
          <a:p>
            <a:pPr lvl="1"/>
            <a:r>
              <a:rPr lang="en-US" b="1" dirty="0"/>
              <a:t>Common uses:</a:t>
            </a:r>
            <a:r>
              <a:rPr lang="en-US" dirty="0"/>
              <a:t> Lime, polymer powders, soda ash, dry chlorine products.</a:t>
            </a:r>
          </a:p>
        </p:txBody>
      </p:sp>
      <p:pic>
        <p:nvPicPr>
          <p:cNvPr id="5" name="Content Placeholder 4" descr="volumetric feeder.">
            <a:extLst>
              <a:ext uri="{FF2B5EF4-FFF2-40B4-BE49-F238E27FC236}">
                <a16:creationId xmlns:a16="http://schemas.microsoft.com/office/drawing/2014/main" id="{B5060CF2-8633-78A9-34D5-4F946693AE9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1989137"/>
            <a:ext cx="4200525" cy="33623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11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48DA-6545-D5BE-27BB-6E1ADECA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6EC68-F427-EE52-4D66-3AF4D00E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Chemical Feeders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049FF-48CC-C35A-A7FB-1AFB962B28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2988" y="1035050"/>
            <a:ext cx="6167016" cy="52705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b="1" i="1" dirty="0"/>
              <a:t>Liquid feed pumps</a:t>
            </a: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i="1" dirty="0"/>
              <a:t>(Bleach / Sodium Hypochlorite)</a:t>
            </a:r>
          </a:p>
          <a:p>
            <a:pPr lvl="1"/>
            <a:r>
              <a:rPr lang="en-US" b="1" dirty="0"/>
              <a:t>Metering assemblies &amp; venturi systems:</a:t>
            </a:r>
            <a:endParaRPr lang="en-US" dirty="0"/>
          </a:p>
          <a:p>
            <a:pPr marL="914400" lvl="2">
              <a:lnSpc>
                <a:spcPct val="100000"/>
              </a:lnSpc>
            </a:pPr>
            <a:r>
              <a:rPr lang="en-US" dirty="0"/>
              <a:t>Use vacuum to pull chemical from storage into the feed line.</a:t>
            </a:r>
          </a:p>
          <a:p>
            <a:pPr marL="914400" lvl="2">
              <a:lnSpc>
                <a:spcPct val="100000"/>
              </a:lnSpc>
            </a:pPr>
            <a:r>
              <a:rPr lang="en-US" dirty="0"/>
              <a:t>Provide steady, predictable dosing for hypochlorite solutions.</a:t>
            </a:r>
          </a:p>
          <a:p>
            <a:pPr lvl="1"/>
            <a:r>
              <a:rPr lang="en-US" b="1" dirty="0"/>
              <a:t>Dosing pumps:</a:t>
            </a:r>
            <a:endParaRPr lang="en-US" dirty="0"/>
          </a:p>
          <a:p>
            <a:pPr marL="914400" lvl="2">
              <a:lnSpc>
                <a:spcPct val="100000"/>
              </a:lnSpc>
            </a:pPr>
            <a:r>
              <a:rPr lang="en-US" dirty="0"/>
              <a:t>Peristaltic</a:t>
            </a:r>
          </a:p>
          <a:p>
            <a:pPr marL="914400" lvl="2">
              <a:lnSpc>
                <a:spcPct val="100000"/>
              </a:lnSpc>
            </a:pPr>
            <a:r>
              <a:rPr lang="en-US" dirty="0"/>
              <a:t>Positive displacement</a:t>
            </a:r>
          </a:p>
          <a:p>
            <a:pPr marL="914400" lvl="2">
              <a:lnSpc>
                <a:spcPct val="100000"/>
              </a:lnSpc>
            </a:pPr>
            <a:r>
              <a:rPr lang="en-US" dirty="0"/>
              <a:t>Proportional feed pumps (flow‑paced)</a:t>
            </a:r>
          </a:p>
          <a:p>
            <a:pPr lvl="1"/>
            <a:r>
              <a:rPr lang="en-US" b="1" dirty="0"/>
              <a:t>Storage options:</a:t>
            </a:r>
            <a:endParaRPr lang="en-US" dirty="0"/>
          </a:p>
          <a:p>
            <a:pPr marL="914400" lvl="2">
              <a:lnSpc>
                <a:spcPct val="100000"/>
              </a:lnSpc>
            </a:pPr>
            <a:r>
              <a:rPr lang="en-US" dirty="0"/>
              <a:t>Bulk tanks, shuttle tanks, totes, drums</a:t>
            </a:r>
          </a:p>
          <a:p>
            <a:pPr lvl="1"/>
            <a:r>
              <a:rPr lang="en-US" b="1" dirty="0"/>
              <a:t>Backflow prevention:</a:t>
            </a:r>
            <a:endParaRPr lang="en-US" dirty="0"/>
          </a:p>
          <a:p>
            <a:pPr marL="914400" lvl="2">
              <a:lnSpc>
                <a:spcPct val="100000"/>
              </a:lnSpc>
            </a:pPr>
            <a:r>
              <a:rPr lang="en-US" dirty="0"/>
              <a:t>Spring‑loaded check valves, vacuum breakers</a:t>
            </a:r>
          </a:p>
          <a:p>
            <a:pPr lvl="1"/>
            <a:r>
              <a:rPr lang="en-US" b="1" dirty="0"/>
              <a:t>Instrumentation:</a:t>
            </a:r>
            <a:endParaRPr lang="en-US" dirty="0"/>
          </a:p>
          <a:p>
            <a:pPr marL="914400" lvl="2">
              <a:lnSpc>
                <a:spcPct val="100000"/>
              </a:lnSpc>
            </a:pPr>
            <a:r>
              <a:rPr lang="en-US" dirty="0"/>
              <a:t>Rotameters for manual rate checks</a:t>
            </a:r>
          </a:p>
          <a:p>
            <a:pPr marL="914400" lvl="2">
              <a:lnSpc>
                <a:spcPct val="100000"/>
              </a:lnSpc>
            </a:pPr>
            <a:r>
              <a:rPr lang="en-US" dirty="0"/>
              <a:t>Control panels for automatic pacing (flow, residual, or time‑based)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3A227C0-FB30-9E6B-D03B-C53FA7BC3E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988" y="1659710"/>
            <a:ext cx="5181600" cy="4021179"/>
          </a:xfrm>
        </p:spPr>
      </p:pic>
    </p:spTree>
    <p:extLst>
      <p:ext uri="{BB962C8B-B14F-4D97-AF65-F5344CB8AC3E}">
        <p14:creationId xmlns:p14="http://schemas.microsoft.com/office/powerpoint/2010/main" val="267734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A2C52-C629-D9A9-D924-FD1837CDC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Feeders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1227F-5425-E07C-955E-43BF4779D5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707" y="1035050"/>
            <a:ext cx="5988271" cy="539811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i="1" dirty="0"/>
              <a:t>Gas Feed Systems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600" b="1" i="1" dirty="0"/>
              <a:t>(Chlorine, Sulfur Dioxide)</a:t>
            </a:r>
          </a:p>
          <a:p>
            <a:pPr lvl="1"/>
            <a:r>
              <a:rPr lang="en-US" b="1" dirty="0"/>
              <a:t>Solution feed systems:</a:t>
            </a:r>
            <a:r>
              <a:rPr lang="en-US" dirty="0"/>
              <a:t> Gas is pulled into a water stream to create a solution for dosing.</a:t>
            </a:r>
          </a:p>
          <a:p>
            <a:pPr lvl="1"/>
            <a:r>
              <a:rPr lang="en-US" b="1" dirty="0"/>
              <a:t>Pump output control:</a:t>
            </a:r>
            <a:endParaRPr lang="en-US" dirty="0"/>
          </a:p>
          <a:p>
            <a:pPr marL="914400" lvl="2"/>
            <a:r>
              <a:rPr lang="en-US" dirty="0"/>
              <a:t>Stroke length (how far the plunger moves)</a:t>
            </a:r>
          </a:p>
          <a:p>
            <a:pPr marL="914400" lvl="2"/>
            <a:r>
              <a:rPr lang="en-US" dirty="0"/>
              <a:t>Stroke frequency (how fast it cycles)</a:t>
            </a:r>
          </a:p>
          <a:p>
            <a:pPr lvl="1"/>
            <a:r>
              <a:rPr lang="en-US" b="1" dirty="0"/>
              <a:t>Control options:</a:t>
            </a:r>
            <a:endParaRPr lang="en-US" dirty="0"/>
          </a:p>
          <a:p>
            <a:pPr marL="914400" lvl="2"/>
            <a:r>
              <a:rPr lang="en-US" dirty="0"/>
              <a:t>Manual</a:t>
            </a:r>
          </a:p>
          <a:p>
            <a:pPr marL="914400" lvl="2"/>
            <a:r>
              <a:rPr lang="en-US" dirty="0"/>
              <a:t>Flow‑paced (adjusts feed rate based on plant flow)</a:t>
            </a:r>
          </a:p>
          <a:p>
            <a:pPr lvl="1"/>
            <a:r>
              <a:rPr lang="en-US" b="1" dirty="0"/>
              <a:t>Pump types:</a:t>
            </a:r>
            <a:endParaRPr lang="en-US" dirty="0"/>
          </a:p>
          <a:p>
            <a:pPr marL="914400" lvl="2"/>
            <a:r>
              <a:rPr lang="en-US" dirty="0"/>
              <a:t>Diaphragm</a:t>
            </a:r>
          </a:p>
          <a:p>
            <a:pPr marL="914400" lvl="2"/>
            <a:r>
              <a:rPr lang="en-US" dirty="0"/>
              <a:t>Peristaltic</a:t>
            </a:r>
          </a:p>
          <a:p>
            <a:pPr marL="914400" lvl="2"/>
            <a:r>
              <a:rPr lang="en-US" dirty="0"/>
              <a:t>Progressive cavity</a:t>
            </a:r>
          </a:p>
          <a:p>
            <a:pPr lvl="1"/>
            <a:r>
              <a:rPr lang="en-US" b="1" dirty="0"/>
              <a:t>Operator note:</a:t>
            </a:r>
            <a:r>
              <a:rPr lang="en-US" dirty="0"/>
              <a:t> Gas systems require leak checks, vacuum integrity, and emergency procedures.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15FEF69-DED5-225D-F7A4-F4D59BBCCE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210" y="2115365"/>
            <a:ext cx="2562225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4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4755F-1706-C4E3-C49F-E52D9EFE1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Feeders (O&amp;M)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6A85D-9562-24D1-EE23-E948C37C5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Operation &amp; Maintenance Requirements</a:t>
            </a:r>
            <a:endParaRPr lang="en-US" dirty="0"/>
          </a:p>
          <a:p>
            <a:r>
              <a:rPr lang="en-US" dirty="0"/>
              <a:t>Daily / Routine Tasks:</a:t>
            </a:r>
          </a:p>
          <a:p>
            <a:pPr lvl="1"/>
            <a:r>
              <a:rPr lang="en-US" dirty="0"/>
              <a:t>Observe all operating components.</a:t>
            </a:r>
          </a:p>
          <a:p>
            <a:pPr lvl="1"/>
            <a:r>
              <a:rPr lang="en-US" dirty="0"/>
              <a:t>Inspect suction and discharge lines.</a:t>
            </a:r>
          </a:p>
          <a:p>
            <a:pPr lvl="1"/>
            <a:r>
              <a:rPr lang="en-US" dirty="0"/>
              <a:t>Check valves, diaphragms, rollers, fittings.</a:t>
            </a:r>
          </a:p>
          <a:p>
            <a:pPr lvl="1"/>
            <a:r>
              <a:rPr lang="en-US" dirty="0"/>
              <a:t>Replace worn tubing immediately.</a:t>
            </a:r>
          </a:p>
          <a:p>
            <a:pPr lvl="1"/>
            <a:r>
              <a:rPr lang="en-US" dirty="0"/>
              <a:t>Verify chemical strength (especially hypochlorite — it degrades).</a:t>
            </a:r>
          </a:p>
          <a:p>
            <a:pPr lvl="1"/>
            <a:r>
              <a:rPr lang="en-US" dirty="0"/>
              <a:t>Clean tanks and day tanks regularly.</a:t>
            </a:r>
          </a:p>
          <a:p>
            <a:r>
              <a:rPr lang="en-US" dirty="0"/>
              <a:t>Calibration &amp; Troubleshooting:</a:t>
            </a:r>
          </a:p>
          <a:p>
            <a:pPr lvl="1"/>
            <a:r>
              <a:rPr lang="en-US" dirty="0"/>
              <a:t>Calibrate chemical metering pumps routinely or whenever performance seems off.</a:t>
            </a:r>
          </a:p>
          <a:p>
            <a:pPr lvl="1"/>
            <a:r>
              <a:rPr lang="en-US" dirty="0"/>
              <a:t>Any leak in the system reduces chemical feed — repair immediately.</a:t>
            </a:r>
          </a:p>
          <a:p>
            <a:pPr lvl="1"/>
            <a:r>
              <a:rPr lang="en-US" dirty="0"/>
              <a:t>If pump appears to run but feed rate drops → </a:t>
            </a:r>
            <a:r>
              <a:rPr lang="en-US" b="1" dirty="0"/>
              <a:t>suspect ruptured diaphragm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Disassemble, clean, and inspect all wetted components per manufacturer recommendations.</a:t>
            </a:r>
          </a:p>
          <a:p>
            <a:r>
              <a:rPr lang="en-US" dirty="0"/>
              <a:t>Maintain spare parts inventory</a:t>
            </a:r>
          </a:p>
        </p:txBody>
      </p:sp>
    </p:spTree>
    <p:extLst>
      <p:ext uri="{BB962C8B-B14F-4D97-AF65-F5344CB8AC3E}">
        <p14:creationId xmlns:p14="http://schemas.microsoft.com/office/powerpoint/2010/main" val="332011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7B77-0BC7-55C8-949A-0D504C5F6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Feeders (Safety &amp; LOTO)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7AD28-D5B7-8FF5-44E9-8A9A1239743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Follow full LOTO procedures before servicing pumps, tanks, or feed lines.</a:t>
            </a:r>
          </a:p>
          <a:p>
            <a:pPr lvl="0"/>
            <a:r>
              <a:rPr lang="en-US" dirty="0"/>
              <a:t>Maintain a spare parts inventory (tubing, diaphragms, rollers, check valves).</a:t>
            </a:r>
          </a:p>
          <a:p>
            <a:pPr lvl="0"/>
            <a:r>
              <a:rPr lang="en-US" dirty="0"/>
              <a:t>Wear appropriate PPE for the chemical being handled (chlorine, hypochlorite, polymer, acids).</a:t>
            </a:r>
          </a:p>
          <a:p>
            <a:pPr lvl="0"/>
            <a:r>
              <a:rPr lang="en-US" dirty="0"/>
              <a:t>Ensure chemical storage areas have ventilation, spill containment, and eyewash/shower access.</a:t>
            </a:r>
          </a:p>
          <a:p>
            <a:pPr lvl="0"/>
            <a:r>
              <a:rPr lang="en-US" dirty="0"/>
              <a:t>Document all maintenance and calibration activities.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532C5E-F8D5-6C32-8437-08B82A041D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Consult SDS and Hazardous Assessment and Emergency Procedures.</a:t>
            </a:r>
          </a:p>
          <a:p>
            <a:pPr marL="457200" lvl="1"/>
            <a:r>
              <a:rPr lang="en-US" dirty="0"/>
              <a:t>Review the Safety Data Sheet (SDS) for every chemical used (hypochlorite, polymer, acids, lime).</a:t>
            </a:r>
          </a:p>
          <a:p>
            <a:pPr marL="457200" lvl="1"/>
            <a:r>
              <a:rPr lang="en-US" dirty="0"/>
              <a:t>Complete hazard assessments before handling, mixing, or transferring chemicals.</a:t>
            </a:r>
          </a:p>
          <a:p>
            <a:pPr marL="457200" lvl="1"/>
            <a:r>
              <a:rPr lang="en-US" dirty="0"/>
              <a:t>Follow site‑specific emergency procedures for spills, leaks, gas releases, or exposure.</a:t>
            </a:r>
          </a:p>
          <a:p>
            <a:pPr marL="457200" lvl="1"/>
            <a:r>
              <a:rPr lang="en-US" dirty="0"/>
              <a:t>Ensure eyewash, shower, ventilation, and PPE are available and functional.</a:t>
            </a:r>
          </a:p>
          <a:p>
            <a:pPr marL="457200" lvl="1"/>
            <a:r>
              <a:rPr lang="en-US" dirty="0"/>
              <a:t>Document all incidents and corrective actions.</a:t>
            </a:r>
          </a:p>
        </p:txBody>
      </p:sp>
    </p:spTree>
    <p:extLst>
      <p:ext uri="{BB962C8B-B14F-4D97-AF65-F5344CB8AC3E}">
        <p14:creationId xmlns:p14="http://schemas.microsoft.com/office/powerpoint/2010/main" val="488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F2138-C3B0-4FB8-8219-2E0F36F08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Calculations for Solution Chemicals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CDE06-D1D0-4DD2-8B2C-A537B87A53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44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58B31-B31B-566B-A4E2-5E9930E3B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 Pump Setting, % Stroke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AC97BD-C266-8359-BF6C-4CDC89C159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Formula: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𝐹𝑒𝑒𝑑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𝑆𝑡𝑟𝑜𝑘𝑒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%=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𝐷𝑒𝑠𝑖𝑟𝑒𝑑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𝐹𝑙𝑜𝑤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𝑀𝑎𝑥𝑖𝑚𝑢𝑚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𝐹𝑙𝑜𝑤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The required chemical pumping rate has been calculated as 7.9 gpm. If the maximum pumping rate is 65 gpm, what should the percent stroke setting be?</a:t>
                </a:r>
              </a:p>
              <a:p>
                <a:pPr marL="0" indent="0">
                  <a:buNone/>
                </a:pPr>
                <a:r>
                  <a:rPr lang="en-US" dirty="0"/>
                  <a:t>? %Stroke; Q</a:t>
                </a:r>
                <a:r>
                  <a:rPr lang="en-US" baseline="-25000" dirty="0"/>
                  <a:t>d</a:t>
                </a:r>
                <a:r>
                  <a:rPr lang="en-US" dirty="0"/>
                  <a:t>=7.9 gpm; Q</a:t>
                </a:r>
                <a:r>
                  <a:rPr lang="en-US" baseline="-25000" dirty="0"/>
                  <a:t>m</a:t>
                </a:r>
                <a:r>
                  <a:rPr lang="en-US" dirty="0"/>
                  <a:t>=65  gpm</a:t>
                </a:r>
              </a:p>
              <a:p>
                <a:pPr marL="0" indent="0">
                  <a:buNone/>
                </a:pPr>
                <a:br>
                  <a:rPr lang="en-US" dirty="0"/>
                </a:br>
                <a:endParaRPr lang="en-US" dirty="0">
                  <a:effectLst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𝐹𝑒𝑒𝑑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𝑆𝑡𝑟𝑜𝑘𝑒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%=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×100%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7.9 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65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×100%=0.1215×100%=</m:t>
                      </m:r>
                      <m:borderBox>
                        <m:borderBox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12.15%</m:t>
                          </m:r>
                        </m:e>
                      </m:borderBox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AC97BD-C266-8359-BF6C-4CDC89C159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0" t="-1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244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48B4B-8645-419C-95E6-30D2C50B7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Liquid Chemical Feed Pumps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FAB87-8690-47C9-9C38-627FCA8AC7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/>
              <a:t>To determine the settings for chemical feed pumps:</a:t>
            </a:r>
          </a:p>
          <a:p>
            <a:r>
              <a:rPr lang="en-US" sz="3600" dirty="0"/>
              <a:t> First, use the standard pounds formula to find how many “dry pounds” are needed to obtain desired dosage. </a:t>
            </a:r>
          </a:p>
          <a:p>
            <a:r>
              <a:rPr lang="en-US" sz="3600" dirty="0"/>
              <a:t>Then determine the "ml/min setting" for the feed pump.</a:t>
            </a:r>
          </a:p>
          <a:p>
            <a:r>
              <a:rPr lang="pt-BR" sz="3600" dirty="0"/>
              <a:t>lbs/gal = 8.34 x s.g. x decimal assay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D5B9D4-A208-4B26-9B9C-F45073785AF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/>
              <a:t>gpd = lbs/day dry required ÷ lbs dry/gal</a:t>
            </a:r>
          </a:p>
          <a:p>
            <a:r>
              <a:rPr lang="sv-SE" sz="3600" dirty="0"/>
              <a:t>ml/min = (gpd x 3,785) ÷ 1,440</a:t>
            </a:r>
            <a:endParaRPr lang="en-US" sz="3600" dirty="0"/>
          </a:p>
          <a:p>
            <a:r>
              <a:rPr lang="en-US" sz="3600" dirty="0"/>
              <a:t>Example problem: </a:t>
            </a:r>
          </a:p>
          <a:p>
            <a:pPr marL="457196" lvl="1" indent="0">
              <a:buNone/>
            </a:pPr>
            <a:r>
              <a:rPr lang="en-US" sz="3201" dirty="0"/>
              <a:t>Plant flow = 24MGD</a:t>
            </a:r>
          </a:p>
          <a:p>
            <a:pPr marL="457196" lvl="1" indent="0">
              <a:buNone/>
            </a:pPr>
            <a:r>
              <a:rPr lang="en-US" sz="3201" dirty="0"/>
              <a:t>Alum dosage required = 18 mg/L</a:t>
            </a:r>
          </a:p>
          <a:p>
            <a:pPr marL="457196" lvl="1" indent="0">
              <a:buNone/>
            </a:pPr>
            <a:r>
              <a:rPr lang="en-US" sz="3201" dirty="0"/>
              <a:t>Actual Alum assay = 48.9 % as Al</a:t>
            </a:r>
            <a:r>
              <a:rPr lang="en-US" sz="3201" baseline="-25000" dirty="0"/>
              <a:t>2</a:t>
            </a:r>
            <a:r>
              <a:rPr lang="en-US" sz="3201" dirty="0"/>
              <a:t>(S0</a:t>
            </a:r>
            <a:r>
              <a:rPr lang="en-US" sz="3201" baseline="-25000" dirty="0"/>
              <a:t>4</a:t>
            </a:r>
            <a:r>
              <a:rPr lang="en-US" sz="3201" dirty="0"/>
              <a:t>)</a:t>
            </a:r>
            <a:r>
              <a:rPr lang="en-US" sz="3201" baseline="-25000" dirty="0"/>
              <a:t>3</a:t>
            </a:r>
          </a:p>
          <a:p>
            <a:pPr marL="457196" lvl="1" indent="0">
              <a:buNone/>
            </a:pPr>
            <a:r>
              <a:rPr lang="en-US" sz="3201" dirty="0"/>
              <a:t>Alum solution s.g. = 1.27 g/ml</a:t>
            </a:r>
          </a:p>
        </p:txBody>
      </p:sp>
    </p:spTree>
    <p:extLst>
      <p:ext uri="{BB962C8B-B14F-4D97-AF65-F5344CB8AC3E}">
        <p14:creationId xmlns:p14="http://schemas.microsoft.com/office/powerpoint/2010/main" val="4277076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9C339-262F-4CA1-82FE-587450BC0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Liquid Chemical Feed Pumps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4EC5B7-3AD3-49C1-91AC-ECA62126A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000" dirty="0"/>
              <a:t>Step One: Pounds @ 100%</a:t>
            </a:r>
          </a:p>
          <a:p>
            <a:r>
              <a:rPr lang="en-US" dirty="0"/>
              <a:t>24 MGD; 18 mg/L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B2DBD1C-3F5D-4B01-8A2D-E42834AA57D2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spcBef>
                    <a:spcPts val="1456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i="1" smtClean="0">
                              <a:latin typeface="Cambria Math" panose="02040503050406030204" pitchFamily="18" charset="0"/>
                            </a:rPr>
                            <m:t>𝑙𝑏𝑠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𝑑𝑎𝑦</m:t>
                          </m:r>
                        </m:den>
                      </m:f>
                      <m:r>
                        <a:rPr lang="en-US" sz="3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Bef>
                    <a:spcPts val="1456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𝑀𝐺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r>
                        <a:rPr lang="en-US" sz="3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×8.34×</m:t>
                      </m:r>
                      <m:f>
                        <m:fPr>
                          <m:type m:val="lin"/>
                          <m:ctrlP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𝑚𝑔</m:t>
                          </m:r>
                        </m:num>
                        <m:den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en-US" sz="3000" dirty="0">
                  <a:ea typeface="Cambria Math" panose="02040503050406030204" pitchFamily="18" charset="0"/>
                </a:endParaRPr>
              </a:p>
              <a:p>
                <a:pPr marL="0" indent="0">
                  <a:spcBef>
                    <a:spcPts val="1456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𝑙𝑏𝑠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𝑑𝑎𝑦</m:t>
                          </m:r>
                        </m:den>
                      </m:f>
                      <m:r>
                        <a:rPr lang="en-US" sz="3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Bef>
                    <a:spcPts val="1456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24</m:t>
                      </m:r>
                      <m:r>
                        <a:rPr lang="en-US" sz="3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×8.34×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</m:t>
                      </m:r>
                      <m:r>
                        <a:rPr lang="en-US" sz="3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Bef>
                    <a:spcPts val="1456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bar>
                        <m:barPr>
                          <m:pos m:val="bot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3603 </m:t>
                          </m:r>
                          <m:f>
                            <m:fPr>
                              <m:type m:val="li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𝑙𝑏𝑠</m:t>
                              </m:r>
                            </m:num>
                            <m:den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𝑑𝑎𝑦</m:t>
                              </m:r>
                            </m:den>
                          </m:f>
                        </m:e>
                      </m:ba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B2DBD1C-3F5D-4B01-8A2D-E42834AA57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347B2-0709-4259-BFC5-2A21210D10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800" dirty="0"/>
              <a:t>Step Two: Pounds in 1 gal</a:t>
            </a:r>
          </a:p>
          <a:p>
            <a:r>
              <a:rPr lang="en-US" dirty="0"/>
              <a:t>48.9 %; 1.27 g/ml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8848096-C9E3-4E86-8399-C4CA0D075BB8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/>
            <p:txBody>
              <a:bodyPr/>
              <a:lstStyle/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𝑙𝑏𝑠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𝑔𝑎𝑙</m:t>
                          </m:r>
                        </m:den>
                      </m:f>
                      <m:r>
                        <a:rPr lang="en-US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8.34×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.×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𝑑𝑒𝑐𝑖𝑚𝑎𝑙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𝑎𝑠𝑠𝑎𝑦</m:t>
                      </m:r>
                    </m:oMath>
                  </m:oMathPara>
                </a14:m>
                <a:endParaRPr lang="en-US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𝑑𝑒𝑐𝑖𝑚𝑎𝑙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𝑎𝑠𝑠𝑎𝑦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=%÷100</m:t>
                      </m:r>
                    </m:oMath>
                  </m:oMathPara>
                </a14:m>
                <a:endParaRPr lang="en-US" sz="3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=48.9÷100=0.489</m:t>
                      </m:r>
                    </m:oMath>
                  </m:oMathPara>
                </a14:m>
                <a:endParaRPr lang="en-US" sz="3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𝑙𝑏𝑠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𝑔𝑎𝑙</m:t>
                          </m:r>
                        </m:den>
                      </m:f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8.34×1.27×0.489=</m:t>
                      </m:r>
                    </m:oMath>
                  </m:oMathPara>
                </a14:m>
                <a:endParaRPr lang="en-US" sz="3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bar>
                        <m:barPr>
                          <m:pos m:val="bot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5.179 </m:t>
                          </m:r>
                          <m:f>
                            <m:fPr>
                              <m:type m:val="li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𝑙𝑏𝑠</m:t>
                              </m:r>
                            </m:num>
                            <m:den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𝑔𝑎𝑙</m:t>
                              </m:r>
                            </m:den>
                          </m:f>
                        </m:e>
                      </m:bar>
                    </m:oMath>
                  </m:oMathPara>
                </a14:m>
                <a:endParaRPr lang="en-US" sz="3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8848096-C9E3-4E86-8399-C4CA0D075B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0317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8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2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9B94A-382A-4A40-28AE-3B2B4F411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Disinfection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27AAD-3806-C828-E6C5-BBC8807F1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Pathogens enter the system through people who have the diseases</a:t>
            </a:r>
          </a:p>
          <a:p>
            <a:pPr lvl="1"/>
            <a:r>
              <a:rPr lang="en-US" dirty="0"/>
              <a:t>Why wastewater was used to track COVID</a:t>
            </a:r>
          </a:p>
          <a:p>
            <a:r>
              <a:rPr lang="en-US" dirty="0"/>
              <a:t>Three major categories of water-borne pathogens:</a:t>
            </a:r>
          </a:p>
          <a:p>
            <a:pPr lvl="1"/>
            <a:r>
              <a:rPr lang="en-US" dirty="0"/>
              <a:t>Bacteria</a:t>
            </a:r>
          </a:p>
          <a:p>
            <a:pPr lvl="2"/>
            <a:r>
              <a:rPr lang="en-US" dirty="0"/>
              <a:t>Cholera, Shigella, Salmonella, Typhoid, Dysentery, Meningitis</a:t>
            </a:r>
          </a:p>
          <a:p>
            <a:pPr lvl="1"/>
            <a:r>
              <a:rPr lang="en-US" dirty="0"/>
              <a:t>Viruses</a:t>
            </a:r>
          </a:p>
          <a:p>
            <a:pPr lvl="2"/>
            <a:r>
              <a:rPr lang="en-US" dirty="0"/>
              <a:t>Hepatitis, Polio, Norwalk, Rotavirus, Adenovirus, COVID</a:t>
            </a:r>
          </a:p>
          <a:p>
            <a:pPr lvl="1"/>
            <a:r>
              <a:rPr lang="en-US" dirty="0"/>
              <a:t>Protozoa</a:t>
            </a:r>
          </a:p>
          <a:p>
            <a:pPr lvl="2"/>
            <a:r>
              <a:rPr lang="en-US" dirty="0"/>
              <a:t>Giardia lamblia, Cryptosporidium parvum</a:t>
            </a:r>
          </a:p>
          <a:p>
            <a:r>
              <a:rPr lang="en-US" dirty="0"/>
              <a:t>Disinfection is one of the primary goals for wastewater treatment</a:t>
            </a:r>
          </a:p>
          <a:p>
            <a:r>
              <a:rPr lang="en-US" dirty="0"/>
              <a:t>Several methods are used</a:t>
            </a:r>
          </a:p>
          <a:p>
            <a:pPr lvl="1"/>
            <a:r>
              <a:rPr lang="en-US" dirty="0"/>
              <a:t>Chlorine (Cl</a:t>
            </a:r>
            <a:r>
              <a:rPr lang="en-US" baseline="-25000" dirty="0"/>
              <a:t>2</a:t>
            </a:r>
            <a:r>
              <a:rPr lang="en-US" dirty="0"/>
              <a:t>), UV, Ozone (O</a:t>
            </a:r>
            <a:r>
              <a:rPr lang="en-US" baseline="-25000" dirty="0"/>
              <a:t>3</a:t>
            </a:r>
            <a:r>
              <a:rPr lang="en-US" dirty="0"/>
              <a:t>), Chlorine Dioxide (ClO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r>
              <a:rPr lang="en-US" dirty="0"/>
              <a:t>Chlorine and UV are two most common disinfection methods in US</a:t>
            </a:r>
          </a:p>
        </p:txBody>
      </p:sp>
    </p:spTree>
    <p:extLst>
      <p:ext uri="{BB962C8B-B14F-4D97-AF65-F5344CB8AC3E}">
        <p14:creationId xmlns:p14="http://schemas.microsoft.com/office/powerpoint/2010/main" val="33876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9C339-262F-4CA1-82FE-587450BC0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Liquid Chemical Feed Pumps</a:t>
            </a:r>
            <a:endParaRPr 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4EC5B7-3AD3-49C1-91AC-ECA62126A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Step Three:  gpd to feed</a:t>
            </a:r>
          </a:p>
          <a:p>
            <a:r>
              <a:rPr lang="en-US" sz="2000" dirty="0"/>
              <a:t>3603  𝑙𝑏𝑠∕𝑑𝑎𝑦; 5.179  𝑙𝑏𝑠∕𝑔𝑎𝑙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B2DBD1C-3F5D-4B01-8A2D-E42834AA57D2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spcBef>
                    <a:spcPts val="1456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𝑔𝑝𝑑</m:t>
                      </m:r>
                      <m:r>
                        <a:rPr lang="en-US" sz="3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𝑙𝑏𝑠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𝑑𝑎𝑦</m:t>
                          </m:r>
                        </m:den>
                      </m:f>
                      <m:r>
                        <a:rPr lang="en-US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f>
                        <m:fPr>
                          <m:type m:val="lin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𝑙𝑏𝑠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𝑔𝑎𝑙</m:t>
                          </m:r>
                        </m:den>
                      </m:f>
                    </m:oMath>
                  </m:oMathPara>
                </a14:m>
                <a:endParaRPr lang="en-US" sz="3000" dirty="0">
                  <a:ea typeface="Cambria Math" panose="02040503050406030204" pitchFamily="18" charset="0"/>
                </a:endParaRPr>
              </a:p>
              <a:p>
                <a:pPr marL="0" indent="0">
                  <a:spcBef>
                    <a:spcPts val="1456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𝑔𝑝𝑑</m:t>
                      </m:r>
                      <m:r>
                        <a:rPr lang="en-US" sz="3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Bef>
                    <a:spcPts val="1456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3603 ÷5.179</m:t>
                      </m:r>
                      <m:r>
                        <a:rPr lang="en-US" sz="3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Bef>
                    <a:spcPts val="1456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bar>
                        <m:barPr>
                          <m:pos m:val="bot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695.7 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𝑔𝑝𝑑</m:t>
                          </m:r>
                        </m:e>
                      </m:ba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B2DBD1C-3F5D-4B01-8A2D-E42834AA57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347B2-0709-4259-BFC5-2A21210D10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000" dirty="0"/>
              <a:t>Step Four:  mL/min feed rate</a:t>
            </a:r>
          </a:p>
          <a:p>
            <a:r>
              <a:rPr lang="en-US" dirty="0"/>
              <a:t>3,785 mL/gal; 1440 min/day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8848096-C9E3-4E86-8399-C4CA0D075BB8}"/>
                  </a:ext>
                </a:extLst>
              </p:cNvPr>
              <p:cNvSpPr>
                <a:spLocks noGrp="1"/>
              </p:cNvSpPr>
              <p:nvPr>
                <p:ph sz="quarter" idx="4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𝑚𝐿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den>
                      </m:f>
                      <m:r>
                        <a:rPr lang="en-US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𝑔𝑝𝑑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×3785 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𝑚𝐿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𝑔𝑎𝑙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÷1440 </m:t>
                      </m:r>
                      <m:f>
                        <m:fPr>
                          <m:type m:val="lin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𝑑𝑎𝑦</m:t>
                          </m:r>
                        </m:den>
                      </m:f>
                    </m:oMath>
                  </m:oMathPara>
                </a14:m>
                <a:endParaRPr lang="en-US" sz="28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𝑚𝐿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den>
                      </m:f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695.7×3785</m:t>
                          </m:r>
                        </m:e>
                      </m:d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÷1440=</m:t>
                      </m:r>
                    </m:oMath>
                  </m:oMathPara>
                </a14:m>
                <a:endParaRPr lang="en-US" sz="3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2,633,224.5÷1440=</m:t>
                      </m:r>
                    </m:oMath>
                  </m:oMathPara>
                </a14:m>
                <a:endParaRPr lang="en-US" sz="3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borderBox>
                        <m:borderBox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1828.6 </m:t>
                          </m:r>
                          <m:f>
                            <m:fPr>
                              <m:type m:val="li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𝑚𝐿</m:t>
                              </m:r>
                            </m:num>
                            <m:den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𝑚𝑖𝑛</m:t>
                              </m:r>
                            </m:den>
                          </m:f>
                        </m:e>
                      </m:borderBox>
                    </m:oMath>
                  </m:oMathPara>
                </a14:m>
                <a:endParaRPr lang="en-US" sz="3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600"/>
                  </a:spcAft>
                  <a:buNone/>
                </a:pPr>
                <a:endParaRPr lang="en-US" sz="3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8848096-C9E3-4E86-8399-C4CA0D075B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320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9547A-4F05-4B04-8526-037C4FF63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Condensed Solution Formula </a:t>
            </a:r>
            <a:br>
              <a:rPr lang="en-US" dirty="0"/>
            </a:br>
            <a:r>
              <a:rPr lang="en-US" dirty="0"/>
              <a:t>(ml/min)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50A753-41A6-40FF-8624-4AFF62591300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 anchor="ctr"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𝑚𝐿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den>
                      </m:f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𝑀𝐺</m:t>
                          </m:r>
                          <m: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US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f>
                            <m:fPr>
                              <m:type m:val="lin"/>
                              <m:ctrlP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𝑚𝑔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×2.628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  ×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𝑎𝑠𝑠𝑎𝑦</m:t>
                          </m:r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50A753-41A6-40FF-8624-4AFF625913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0D45679-955C-4DF2-8973-42D187CD9A0D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spcAft>
                    <a:spcPts val="1200"/>
                  </a:spcAft>
                  <a:buNone/>
                </a:pPr>
                <a:r>
                  <a:rPr lang="en-US" sz="3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24 MGD; 18 mg/L; 48.9% as Al</a:t>
                </a:r>
                <a:r>
                  <a:rPr lang="en-US" sz="30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sz="3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(SO</a:t>
                </a:r>
                <a:r>
                  <a:rPr lang="en-US" sz="30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</a:t>
                </a:r>
                <a:r>
                  <a:rPr lang="en-US" sz="3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US" sz="30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US" sz="3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; 1.27 g/mL</a:t>
                </a: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den>
                      </m:f>
                      <m:r>
                        <a:rPr lang="en-US" sz="3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×2.628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1.27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0.489</m:t>
                          </m:r>
                        </m:den>
                      </m:f>
                      <m:r>
                        <a:rPr lang="en-US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1135 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𝑚𝐿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0.6210 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den>
                      </m:f>
                      <m:r>
                        <a:rPr lang="en-US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borderBox>
                        <m:borderBoxPr>
                          <m:ctrlP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1827.6 </m:t>
                          </m:r>
                          <m:f>
                            <m:fPr>
                              <m:type m:val="li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𝑚𝐿</m:t>
                              </m:r>
                            </m:num>
                            <m:den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𝑚𝑖𝑛</m:t>
                              </m:r>
                            </m:den>
                          </m:f>
                        </m:e>
                      </m:borderBox>
                    </m:oMath>
                  </m:oMathPara>
                </a14:m>
                <a:endParaRPr lang="en-US" sz="3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0D45679-955C-4DF2-8973-42D187CD9A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3059" t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492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5B109-424F-428C-829A-A60EE7514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A11B3-EBEF-4142-96ED-FFD837CA43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5100" dirty="0"/>
              <a:t>A WWTP is treating a flow of 3.6 MGD. A 12% solution of Sodium Hypochlorite, having a s.g. of 1.18, is used for disinfection of this flow. A dosage of 4.4 mg/L will be applied. Find the mL/min feed pump setting:</a:t>
            </a:r>
          </a:p>
          <a:p>
            <a:pPr marL="0" indent="0" algn="ctr">
              <a:buNone/>
            </a:pPr>
            <a:r>
              <a:rPr lang="en-US" sz="5100" dirty="0"/>
              <a:t>? ml/min</a:t>
            </a:r>
          </a:p>
          <a:p>
            <a:pPr marL="0" indent="0" algn="ctr">
              <a:buNone/>
            </a:pPr>
            <a:r>
              <a:rPr lang="en-US" sz="5100" dirty="0"/>
              <a:t>3.6 MGD	12% Assay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en-US" sz="5100" dirty="0"/>
              <a:t>1.18 s.g.	4.4 mg/L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91FECCE6-6E9C-4C34-95BC-3843AB8FE48C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𝑚𝐿</m:t>
                          </m:r>
                        </m:num>
                        <m:den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den>
                      </m:f>
                      <m:r>
                        <a:rPr lang="en-US" sz="4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𝑀𝐺𝐷</m:t>
                          </m:r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×</m:t>
                          </m:r>
                          <m:f>
                            <m:fPr>
                              <m:type m:val="lin"/>
                              <m:ctrlPr>
                                <a:rPr lang="en-US" sz="4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4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𝑚𝑔</m:t>
                              </m:r>
                            </m:num>
                            <m:den>
                              <m:r>
                                <a:rPr lang="en-US" sz="4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den>
                          </m:f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×2.628</m:t>
                          </m:r>
                        </m:num>
                        <m:den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  ×</m:t>
                          </m:r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𝑎𝑠𝑠𝑎𝑦</m:t>
                          </m:r>
                        </m:den>
                      </m:f>
                      <m:r>
                        <a:rPr lang="en-US" sz="4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4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𝑚𝐿</m:t>
                          </m:r>
                        </m:num>
                        <m:den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den>
                      </m:f>
                      <m:r>
                        <a:rPr lang="en-US" sz="4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3.6 ×4.4×2.628</m:t>
                          </m:r>
                        </m:num>
                        <m:den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1.18×0.12</m:t>
                          </m:r>
                        </m:den>
                      </m:f>
                      <m:r>
                        <a:rPr lang="en-US" sz="4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41.63 </m:t>
                          </m:r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𝑚𝐿</m:t>
                          </m:r>
                        </m:num>
                        <m:den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0.1416 </m:t>
                          </m:r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den>
                      </m:f>
                      <m:r>
                        <a:rPr lang="en-US" sz="4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=293.97 </m:t>
                      </m:r>
                      <m:f>
                        <m:fPr>
                          <m:type m:val="lin"/>
                          <m:ctrlP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𝑚𝐿</m:t>
                          </m:r>
                        </m:num>
                        <m:den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𝑚𝑖𝑛</m:t>
                          </m:r>
                        </m:den>
                      </m:f>
                    </m:oMath>
                  </m:oMathPara>
                </a14:m>
                <a:endParaRPr lang="en-US" sz="4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borderBox>
                        <m:borderBoxPr>
                          <m:ctrlP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z="4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294.0 </m:t>
                          </m:r>
                          <m:f>
                            <m:fPr>
                              <m:type m:val="lin"/>
                              <m:ctrlPr>
                                <a:rPr lang="en-US" sz="4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𝑚𝐿</m:t>
                              </m:r>
                            </m:num>
                            <m:den>
                              <m:r>
                                <a:rPr lang="en-US" sz="4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𝑚𝑖𝑛</m:t>
                              </m:r>
                            </m:den>
                          </m:f>
                        </m:e>
                      </m:borderBox>
                    </m:oMath>
                  </m:oMathPara>
                </a14:m>
                <a:endParaRPr lang="en-US" sz="460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91FECCE6-6E9C-4C34-95BC-3843AB8FE4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7663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776B5-4BB4-45B9-AA23-A8F0820E2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Of Dry Chemical Feeders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087874-E5BA-459D-BA02-3595B19443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77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EFDFD-2441-4CF3-B856-CD584E8F1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Dry Chemical Feeders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1AD670-F7D7-4F54-9AD3-5B204E4E669E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Dry chemical feeders (granular &amp; powdered form) are calibrated to deliver in units of dry lbs/day.</a:t>
                </a:r>
              </a:p>
              <a:p>
                <a:pPr>
                  <a:spcAft>
                    <a:spcPts val="1000"/>
                  </a:spcAft>
                </a:pPr>
                <a:r>
                  <a:rPr lang="en-US" dirty="0"/>
                  <a:t>Use the same pounds formula to determine the lbs/day requirement.</a:t>
                </a:r>
              </a:p>
              <a:p>
                <a:pPr marL="0" indent="0">
                  <a:spcAft>
                    <a:spcPts val="1000"/>
                  </a:spcAft>
                  <a:buNone/>
                </a:pPr>
                <a14:m>
                  <m:oMathPara xmlns:m="http://schemas.openxmlformats.org/officeDocument/2006/math">
                    <m:oMath>
                      <m:f>
                        <m:fPr>
                          <m:type m:val="lin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𝒍𝒃𝒔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𝒅𝒂𝒚</m:t>
                          </m:r>
                        </m:den>
                      </m:f>
                      <m:r>
                        <a:rPr lang="en-US" b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𝐌𝐆𝐃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>
                          <a:latin typeface="Cambria Math" panose="02040503050406030204" pitchFamily="18" charset="0"/>
                        </a:rPr>
                        <m:t>𝟑𝟒</m:t>
                      </m:r>
                      <m:r>
                        <a:rPr lang="en-US" b="1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type m:val="lin"/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𝒎𝒈</m:t>
                          </m:r>
                        </m:num>
                        <m:den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  <a:p>
                <a:r>
                  <a:rPr lang="en-US" dirty="0"/>
                  <a:t>Procedure for calibrating a dry feeder:</a:t>
                </a:r>
              </a:p>
              <a:p>
                <a:pPr marL="457200">
                  <a:buFont typeface="+mj-lt"/>
                  <a:buAutoNum type="arabicPeriod"/>
                </a:pPr>
                <a:r>
                  <a:rPr lang="en-US" dirty="0"/>
                  <a:t>Time how fast a bucket fills up (in minutes). Repeat at different settings (at least 5 times).</a:t>
                </a:r>
              </a:p>
              <a:p>
                <a:pPr marL="457200">
                  <a:buFont typeface="+mj-lt"/>
                  <a:buAutoNum type="arabicPeriod"/>
                </a:pPr>
                <a:r>
                  <a:rPr lang="en-US" dirty="0"/>
                  <a:t>Weigh after each fill up and record in a chart.  Calculate lbs/day.</a:t>
                </a:r>
              </a:p>
              <a:p>
                <a:pPr marL="457200">
                  <a:lnSpc>
                    <a:spcPct val="100000"/>
                  </a:lnSpc>
                  <a:buFont typeface="+mj-lt"/>
                  <a:buAutoNum type="arabicPeriod" startAt="3"/>
                </a:pPr>
                <a:r>
                  <a:rPr lang="en-US" dirty="0"/>
                  <a:t>Plot a calibration "curve" or line.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After plotting lbs/day at several settings, the calibration curve should form a straight line.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1AD670-F7D7-4F54-9AD3-5B204E4E66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t="-2662" r="-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5F968EC-00FA-4E40-E27D-9A071F30B9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i="1" dirty="0"/>
              <a:t>A straight line indicates the feeder is delivering chemical consistently. 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dirty="0"/>
              <a:t>Crooked or scattered line = feeder is not feeding uniformly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r>
              <a:rPr lang="en-US" dirty="0"/>
              <a:t>If the curve is not straight, adjust the auger, vibration, or feed mechanism per manufacturer instructions until linearity is achieved.</a:t>
            </a:r>
          </a:p>
          <a:p>
            <a:pPr>
              <a:spcBef>
                <a:spcPts val="800"/>
              </a:spcBef>
            </a:pPr>
            <a:r>
              <a:rPr lang="en-US" b="1" dirty="0"/>
              <a:t>Most dry chemical feeders come with a manufacturer’s feed‑rate chart</a:t>
            </a:r>
            <a:r>
              <a:rPr lang="en-US" dirty="0"/>
              <a:t>, and it usually shows something like:</a:t>
            </a:r>
          </a:p>
          <a:p>
            <a:pPr marL="457200" lvl="1">
              <a:spcBef>
                <a:spcPts val="800"/>
              </a:spcBef>
            </a:pPr>
            <a:r>
              <a:rPr lang="en-US" b="1" dirty="0"/>
              <a:t>25 percent setting = X lbs/day</a:t>
            </a:r>
            <a:endParaRPr lang="en-US" dirty="0"/>
          </a:p>
          <a:p>
            <a:pPr marL="457200" lvl="1">
              <a:spcBef>
                <a:spcPts val="800"/>
              </a:spcBef>
            </a:pPr>
            <a:r>
              <a:rPr lang="en-US" b="1" dirty="0"/>
              <a:t>50 percent setting = Y lbs/day</a:t>
            </a:r>
            <a:endParaRPr lang="en-US" dirty="0"/>
          </a:p>
          <a:p>
            <a:pPr marL="457200" lvl="1">
              <a:spcBef>
                <a:spcPts val="800"/>
              </a:spcBef>
            </a:pPr>
            <a:r>
              <a:rPr lang="en-US" b="1" dirty="0"/>
              <a:t>75 percent setting = Z lbs/day</a:t>
            </a:r>
            <a:endParaRPr lang="en-US" dirty="0"/>
          </a:p>
          <a:p>
            <a:pPr marL="457200" lvl="1">
              <a:spcBef>
                <a:spcPts val="800"/>
              </a:spcBef>
            </a:pPr>
            <a:r>
              <a:rPr lang="en-US" b="1" dirty="0"/>
              <a:t>100 percent setting = max lbs/day</a:t>
            </a:r>
            <a:endParaRPr lang="en-US" dirty="0"/>
          </a:p>
          <a:p>
            <a:pPr>
              <a:spcBef>
                <a:spcPts val="800"/>
              </a:spcBef>
            </a:pPr>
            <a:r>
              <a:rPr lang="en-US" i="1" u="sng" dirty="0"/>
              <a:t>Operators cannot trust that chart until you verify it with your own calibration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1A1532F-19A4-7A6F-2180-A33F7F3B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This can be done in a spreadsheet program like MS Excel of Google Sheets automatically</a:t>
            </a:r>
          </a:p>
        </p:txBody>
      </p:sp>
    </p:spTree>
    <p:extLst>
      <p:ext uri="{BB962C8B-B14F-4D97-AF65-F5344CB8AC3E}">
        <p14:creationId xmlns:p14="http://schemas.microsoft.com/office/powerpoint/2010/main" val="3813811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99B5B-F4A0-4D68-B7D6-2C8EC05C7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Dry Chemical Feeders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DED15B8-518C-4ADD-BF70-6F57B3EC78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6941731"/>
              </p:ext>
            </p:extLst>
          </p:nvPr>
        </p:nvGraphicFramePr>
        <p:xfrm>
          <a:off x="2436749" y="1253334"/>
          <a:ext cx="7318503" cy="4351333"/>
        </p:xfrm>
        <a:graphic>
          <a:graphicData uri="http://schemas.openxmlformats.org/drawingml/2006/table">
            <a:tbl>
              <a:tblPr/>
              <a:tblGrid>
                <a:gridCol w="1220933">
                  <a:extLst>
                    <a:ext uri="{9D8B030D-6E8A-4147-A177-3AD203B41FA5}">
                      <a16:colId xmlns:a16="http://schemas.microsoft.com/office/drawing/2014/main" val="1745699972"/>
                    </a:ext>
                  </a:extLst>
                </a:gridCol>
                <a:gridCol w="1114457">
                  <a:extLst>
                    <a:ext uri="{9D8B030D-6E8A-4147-A177-3AD203B41FA5}">
                      <a16:colId xmlns:a16="http://schemas.microsoft.com/office/drawing/2014/main" val="3836058993"/>
                    </a:ext>
                  </a:extLst>
                </a:gridCol>
                <a:gridCol w="1490675">
                  <a:extLst>
                    <a:ext uri="{9D8B030D-6E8A-4147-A177-3AD203B41FA5}">
                      <a16:colId xmlns:a16="http://schemas.microsoft.com/office/drawing/2014/main" val="2455026294"/>
                    </a:ext>
                  </a:extLst>
                </a:gridCol>
                <a:gridCol w="1710727">
                  <a:extLst>
                    <a:ext uri="{9D8B030D-6E8A-4147-A177-3AD203B41FA5}">
                      <a16:colId xmlns:a16="http://schemas.microsoft.com/office/drawing/2014/main" val="797120469"/>
                    </a:ext>
                  </a:extLst>
                </a:gridCol>
                <a:gridCol w="1781711">
                  <a:extLst>
                    <a:ext uri="{9D8B030D-6E8A-4147-A177-3AD203B41FA5}">
                      <a16:colId xmlns:a16="http://schemas.microsoft.com/office/drawing/2014/main" val="760658550"/>
                    </a:ext>
                  </a:extLst>
                </a:gridCol>
              </a:tblGrid>
              <a:tr h="42036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27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Worksheet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286230"/>
                  </a:ext>
                </a:extLst>
              </a:tr>
              <a:tr h="426045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US" sz="27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Calibration of Dry Feeders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806739"/>
                  </a:ext>
                </a:extLst>
              </a:tr>
              <a:tr h="3408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Setting%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Time (t)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 caught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g/hr*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1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lbs/day*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233315"/>
                  </a:ext>
                </a:extLst>
              </a:tr>
              <a:tr h="2897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5355589"/>
                  </a:ext>
                </a:extLst>
              </a:tr>
              <a:tr h="2897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90%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906719"/>
                  </a:ext>
                </a:extLst>
              </a:tr>
              <a:tr h="2897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80%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0633124"/>
                  </a:ext>
                </a:extLst>
              </a:tr>
              <a:tr h="2897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70%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4143244"/>
                  </a:ext>
                </a:extLst>
              </a:tr>
              <a:tr h="2897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60%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4396008"/>
                  </a:ext>
                </a:extLst>
              </a:tr>
              <a:tr h="2897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50%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763577"/>
                  </a:ext>
                </a:extLst>
              </a:tr>
              <a:tr h="2897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40%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8930124"/>
                  </a:ext>
                </a:extLst>
              </a:tr>
              <a:tr h="2897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3534626"/>
                  </a:ext>
                </a:extLst>
              </a:tr>
              <a:tr h="2897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26468"/>
                  </a:ext>
                </a:extLst>
              </a:tr>
              <a:tr h="2897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4865714"/>
                  </a:ext>
                </a:extLst>
              </a:tr>
              <a:tr h="266988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*Notes: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g/hr = g caught x 60 ÷ 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lbs/day = g/hr x 24 ÷ 453.6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185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315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ACC60-283B-4A02-B81F-9D746E8B5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Dry Chemical Feeders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C251789-1B2A-4108-9B84-364B3AA0FB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3533154"/>
              </p:ext>
            </p:extLst>
          </p:nvPr>
        </p:nvGraphicFramePr>
        <p:xfrm>
          <a:off x="1042988" y="998538"/>
          <a:ext cx="10548937" cy="5303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9451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72373-41F2-4701-A3D4-8E4116F0F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Practical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91C89-07EC-49BD-86D7-645E7EBE4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708" y="998524"/>
            <a:ext cx="10547928" cy="5303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dry Alum feeder was tested, and the following data collected: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		20% 		480 g 			3 min</a:t>
            </a:r>
          </a:p>
          <a:p>
            <a:pPr marL="457200" lvl="1" indent="0">
              <a:buNone/>
            </a:pPr>
            <a:r>
              <a:rPr lang="en-US" dirty="0"/>
              <a:t>		40% 		1,000 g 		3 min</a:t>
            </a:r>
          </a:p>
          <a:p>
            <a:pPr marL="457200" lvl="1" indent="0">
              <a:buNone/>
            </a:pPr>
            <a:r>
              <a:rPr lang="en-US" dirty="0"/>
              <a:t>		60% 		1,490 g 		3 min</a:t>
            </a:r>
          </a:p>
          <a:p>
            <a:pPr marL="457200" lvl="1" indent="0">
              <a:buNone/>
            </a:pPr>
            <a:r>
              <a:rPr lang="en-US" dirty="0"/>
              <a:t>		80% 		1,980 g 		3 min</a:t>
            </a:r>
          </a:p>
          <a:p>
            <a:pPr marL="457200" lvl="1" indent="0">
              <a:buNone/>
            </a:pPr>
            <a:r>
              <a:rPr lang="en-US" dirty="0"/>
              <a:t>		100% 		2,470 g 		3 min</a:t>
            </a:r>
          </a:p>
        </p:txBody>
      </p:sp>
    </p:spTree>
    <p:extLst>
      <p:ext uri="{BB962C8B-B14F-4D97-AF65-F5344CB8AC3E}">
        <p14:creationId xmlns:p14="http://schemas.microsoft.com/office/powerpoint/2010/main" val="3470287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72373-41F2-4701-A3D4-8E4116F0F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Practical Application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4021D13-42B6-4811-A942-581A764B74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7842665"/>
              </p:ext>
            </p:extLst>
          </p:nvPr>
        </p:nvGraphicFramePr>
        <p:xfrm>
          <a:off x="1459706" y="1759215"/>
          <a:ext cx="9272588" cy="3339571"/>
        </p:xfrm>
        <a:graphic>
          <a:graphicData uri="http://schemas.openxmlformats.org/drawingml/2006/table">
            <a:tbl>
              <a:tblPr/>
              <a:tblGrid>
                <a:gridCol w="1546930">
                  <a:extLst>
                    <a:ext uri="{9D8B030D-6E8A-4147-A177-3AD203B41FA5}">
                      <a16:colId xmlns:a16="http://schemas.microsoft.com/office/drawing/2014/main" val="425231206"/>
                    </a:ext>
                  </a:extLst>
                </a:gridCol>
                <a:gridCol w="1412024">
                  <a:extLst>
                    <a:ext uri="{9D8B030D-6E8A-4147-A177-3AD203B41FA5}">
                      <a16:colId xmlns:a16="http://schemas.microsoft.com/office/drawing/2014/main" val="2652085943"/>
                    </a:ext>
                  </a:extLst>
                </a:gridCol>
                <a:gridCol w="1888694">
                  <a:extLst>
                    <a:ext uri="{9D8B030D-6E8A-4147-A177-3AD203B41FA5}">
                      <a16:colId xmlns:a16="http://schemas.microsoft.com/office/drawing/2014/main" val="3935177809"/>
                    </a:ext>
                  </a:extLst>
                </a:gridCol>
                <a:gridCol w="2167501">
                  <a:extLst>
                    <a:ext uri="{9D8B030D-6E8A-4147-A177-3AD203B41FA5}">
                      <a16:colId xmlns:a16="http://schemas.microsoft.com/office/drawing/2014/main" val="4215292552"/>
                    </a:ext>
                  </a:extLst>
                </a:gridCol>
                <a:gridCol w="2257439">
                  <a:extLst>
                    <a:ext uri="{9D8B030D-6E8A-4147-A177-3AD203B41FA5}">
                      <a16:colId xmlns:a16="http://schemas.microsoft.com/office/drawing/2014/main" val="3525969144"/>
                    </a:ext>
                  </a:extLst>
                </a:gridCol>
              </a:tblGrid>
              <a:tr h="53260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3400" b="1" i="0" u="none" strike="noStrike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Worksheet</a:t>
                      </a:r>
                      <a:endParaRPr lang="en-US" sz="1100" b="0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245929"/>
                  </a:ext>
                </a:extLst>
              </a:tr>
              <a:tr h="539801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US" sz="3400" b="1" i="0" u="none" strike="noStrike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Calibration of Dry Feeders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202138"/>
                  </a:ext>
                </a:extLst>
              </a:tr>
              <a:tr h="4318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Setting%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Time (t)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 caught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g/hr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lbs/day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385555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2470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013871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80%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1980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2417518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60%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1490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2558102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40%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393453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480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0454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701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72373-41F2-4701-A3D4-8E4116F0F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Practical Application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E91C89-07EC-49BD-86D7-645E7EBE43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43708" y="998524"/>
                <a:ext cx="10547928" cy="53035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	g/hr = g caught x 60 ÷ 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mtClean="0">
                          <a:latin typeface="Cambria Math" panose="02040503050406030204" pitchFamily="18" charset="0"/>
                        </a:rPr>
                        <m:t>100%=2470</m:t>
                      </m:r>
                      <m:r>
                        <a:rPr lang="en-US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mtClean="0">
                          <a:latin typeface="Cambria Math" panose="02040503050406030204" pitchFamily="18" charset="0"/>
                        </a:rPr>
                        <m:t>×60 </m:t>
                      </m:r>
                      <m:f>
                        <m:fPr>
                          <m:type m:val="lin"/>
                          <m:ctrlPr>
                            <a:rPr lang="en-US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num>
                        <m:den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ℎ𝑟</m:t>
                          </m:r>
                        </m:den>
                      </m:f>
                      <m:r>
                        <a:rPr lang="en-US" smtClean="0">
                          <a:latin typeface="Cambria Math" panose="02040503050406030204" pitchFamily="18" charset="0"/>
                        </a:rPr>
                        <m:t>÷3 </m:t>
                      </m:r>
                      <m:r>
                        <a:rPr lang="en-US" smtClean="0">
                          <a:latin typeface="Cambria Math" panose="02040503050406030204" pitchFamily="18" charset="0"/>
                        </a:rPr>
                        <m:t>𝑚𝑖𝑛</m:t>
                      </m:r>
                      <m:r>
                        <a:rPr lang="en-US" smtClean="0">
                          <a:latin typeface="Cambria Math" panose="02040503050406030204" pitchFamily="18" charset="0"/>
                        </a:rPr>
                        <m:t>=</m:t>
                      </m:r>
                      <m:borderBox>
                        <m:borderBoxPr>
                          <m:ctrlPr>
                            <a:rPr lang="en-US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49,400 </m:t>
                          </m:r>
                          <m:f>
                            <m:fPr>
                              <m:type m:val="lin"/>
                              <m:ctrlPr>
                                <a:rPr lang="en-US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num>
                            <m:den>
                              <m:r>
                                <a:rPr lang="en-US" smtClean="0">
                                  <a:latin typeface="Cambria Math" panose="02040503050406030204" pitchFamily="18" charset="0"/>
                                </a:rPr>
                                <m:t>ℎ𝑟</m:t>
                              </m:r>
                            </m:den>
                          </m:f>
                        </m:e>
                      </m:borderBox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0%=</m:t>
                      </m:r>
                      <m:r>
                        <a:rPr lang="en-US" smtClean="0">
                          <a:latin typeface="Cambria Math" panose="02040503050406030204" pitchFamily="18" charset="0"/>
                        </a:rPr>
                        <m:t>198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×60 </m:t>
                      </m:r>
                      <m:f>
                        <m:fPr>
                          <m:type m:val="lin"/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𝑚𝑖𝑛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ℎ𝑟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÷3 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𝑚𝑖𝑛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borderBox>
                        <m:borderBoxPr>
                          <m:ctrlPr>
                            <a:rPr lang="en-US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9,</m:t>
                          </m:r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00 </m:t>
                          </m:r>
                          <m:f>
                            <m:fPr>
                              <m:type m:val="lin"/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num>
                            <m:den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ℎ𝑟</m:t>
                              </m:r>
                            </m:den>
                          </m:f>
                        </m:e>
                      </m:borderBox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0%=</m:t>
                      </m:r>
                      <m:r>
                        <a:rPr lang="en-US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×60 </m:t>
                      </m:r>
                      <m:f>
                        <m:fPr>
                          <m:type m:val="lin"/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𝑚𝑖𝑛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ℎ𝑟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÷3 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𝑚𝑖𝑛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borderBox>
                        <m:borderBoxPr>
                          <m:ctrlPr>
                            <a:rPr lang="en-US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9,</m:t>
                          </m:r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00 </m:t>
                          </m:r>
                          <m:f>
                            <m:fPr>
                              <m:type m:val="lin"/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num>
                            <m:den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ℎ𝑟</m:t>
                              </m:r>
                            </m:den>
                          </m:f>
                        </m:e>
                      </m:borderBox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0%=</m:t>
                      </m:r>
                      <m:r>
                        <a:rPr lang="en-US" smtClean="0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×60 </m:t>
                      </m:r>
                      <m:f>
                        <m:fPr>
                          <m:type m:val="lin"/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𝑚𝑖𝑛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ℎ𝑟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÷3 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𝑚𝑖𝑛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borderBox>
                        <m:borderBoxPr>
                          <m:ctrlPr>
                            <a:rPr lang="en-US" smtClean="0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00 </m:t>
                          </m:r>
                          <m:f>
                            <m:fPr>
                              <m:type m:val="lin"/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num>
                            <m:den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ℎ𝑟</m:t>
                              </m:r>
                            </m:den>
                          </m:f>
                        </m:e>
                      </m:borderBox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0%=4</m:t>
                      </m:r>
                      <m:r>
                        <a:rPr lang="en-US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×60 </m:t>
                      </m:r>
                      <m:f>
                        <m:fPr>
                          <m:type m:val="lin"/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𝑚𝑖𝑛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ℎ𝑟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÷3 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𝑚𝑖𝑛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borderBox>
                        <m:borderBoxPr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9,</m:t>
                          </m:r>
                          <m:r>
                            <a:rPr lang="en-US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00 </m:t>
                          </m:r>
                          <m:f>
                            <m:fPr>
                              <m:type m:val="lin"/>
                              <m:ctrlPr>
                                <a:rPr lang="en-US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num>
                            <m:den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ℎ𝑟</m:t>
                              </m:r>
                            </m:den>
                          </m:f>
                        </m:e>
                      </m:borderBox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E91C89-07EC-49BD-86D7-645E7EBE43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3708" y="998524"/>
                <a:ext cx="10547928" cy="5303520"/>
              </a:xfrm>
              <a:blipFill>
                <a:blip r:embed="rId2"/>
                <a:stretch>
                  <a:fillRect t="-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369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8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9B94A-382A-4A40-28AE-3B2B4F411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Disinfection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C4D09F6-1053-2AA6-F8F7-0E598C18681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Cl</a:t>
                </a:r>
                <a:r>
                  <a:rPr lang="en-US" baseline="-25000" dirty="0"/>
                  <a:t>2</a:t>
                </a:r>
                <a:r>
                  <a:rPr lang="en-US" dirty="0"/>
                  <a:t> disinfection methods use Concentration-Contact Time (CT) calculation</a:t>
                </a:r>
              </a:p>
              <a:p>
                <a:r>
                  <a:rPr lang="en-US" dirty="0"/>
                  <a:t>AKA - Kill formula; Effective Disinfection (ED) formula</a:t>
                </a:r>
              </a:p>
              <a:p>
                <a:r>
                  <a:rPr lang="en-US" dirty="0"/>
                  <a:t>Formula (mg-min/L or </a:t>
                </a:r>
              </a:p>
              <a:p>
                <a:pPr marL="457200" lvl="1" indent="0">
                  <a:buNone/>
                </a:pPr>
                <a:r>
                  <a:rPr lang="en-US" sz="2800" dirty="0"/>
                  <a:t>ppm-min/L):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𝐶𝑜𝑛𝑐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𝑇𝑖𝑚𝑒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u="sng" dirty="0"/>
                  <a:t>Concentration</a:t>
                </a:r>
                <a:r>
                  <a:rPr lang="en-US" dirty="0"/>
                  <a:t> calculated from CT tables or permit requirements</a:t>
                </a:r>
              </a:p>
              <a:p>
                <a:r>
                  <a:rPr lang="en-US" u="sng" dirty="0"/>
                  <a:t>Time</a:t>
                </a:r>
                <a:r>
                  <a:rPr lang="en-US" dirty="0"/>
                  <a:t> calculated from detention time, flow derived from peak hourly flow or design of contact chamber/basin/tank</a:t>
                </a:r>
              </a:p>
              <a:p>
                <a:r>
                  <a:rPr lang="en-US" dirty="0"/>
                  <a:t>pH and temperature must be taken into consideration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dirty="0"/>
                  <a:t>Old rule of thumb you will hear based on design criteria</a:t>
                </a:r>
              </a:p>
              <a:p>
                <a:pPr marL="457200" lvl="1" indent="0">
                  <a:buNone/>
                </a:pPr>
                <a:r>
                  <a:rPr lang="en-US" dirty="0"/>
                  <a:t> </a:t>
                </a:r>
                <a:r>
                  <a:rPr lang="en-US" sz="2900" b="1" dirty="0"/>
                  <a:t>&gt;2.0 after 20-min contact time</a:t>
                </a:r>
                <a:endParaRPr lang="en-US" b="1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7C4D09F6-1053-2AA6-F8F7-0E598C1868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t="-1852" r="-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9F6367-BB9C-30DD-6555-748F9AAF65F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EPA provides CT tables according to log inactivation to determine required contact time for permitting.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These tables and log values are used in advanced wastewater and drinking water classes.</a:t>
            </a:r>
          </a:p>
          <a:p>
            <a:pPr>
              <a:lnSpc>
                <a:spcPct val="100000"/>
              </a:lnSpc>
            </a:pPr>
            <a:r>
              <a:rPr lang="en-US" dirty="0"/>
              <a:t>New Mexico does not specify a fixed detention time in NMAC 20.7.4 or 20.6.2. NM permits specify: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CT must be sufficient to meet fecal coliform limits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CT must be calculated using peak hour flow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CT must be based on the disinfection method used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CT must be demonstrated through design documents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NM follows the EPA CT concept, not a fixed minute rule</a:t>
            </a:r>
          </a:p>
        </p:txBody>
      </p:sp>
    </p:spTree>
    <p:extLst>
      <p:ext uri="{BB962C8B-B14F-4D97-AF65-F5344CB8AC3E}">
        <p14:creationId xmlns:p14="http://schemas.microsoft.com/office/powerpoint/2010/main" val="25527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72373-41F2-4701-A3D4-8E4116F0F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Practical Application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AB9F4A0-49F2-42E4-821D-3CA32493C1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2677063"/>
              </p:ext>
            </p:extLst>
          </p:nvPr>
        </p:nvGraphicFramePr>
        <p:xfrm>
          <a:off x="1459706" y="1759215"/>
          <a:ext cx="9272588" cy="3339571"/>
        </p:xfrm>
        <a:graphic>
          <a:graphicData uri="http://schemas.openxmlformats.org/drawingml/2006/table">
            <a:tbl>
              <a:tblPr/>
              <a:tblGrid>
                <a:gridCol w="1546930">
                  <a:extLst>
                    <a:ext uri="{9D8B030D-6E8A-4147-A177-3AD203B41FA5}">
                      <a16:colId xmlns:a16="http://schemas.microsoft.com/office/drawing/2014/main" val="2977174549"/>
                    </a:ext>
                  </a:extLst>
                </a:gridCol>
                <a:gridCol w="1412024">
                  <a:extLst>
                    <a:ext uri="{9D8B030D-6E8A-4147-A177-3AD203B41FA5}">
                      <a16:colId xmlns:a16="http://schemas.microsoft.com/office/drawing/2014/main" val="2198017161"/>
                    </a:ext>
                  </a:extLst>
                </a:gridCol>
                <a:gridCol w="1888694">
                  <a:extLst>
                    <a:ext uri="{9D8B030D-6E8A-4147-A177-3AD203B41FA5}">
                      <a16:colId xmlns:a16="http://schemas.microsoft.com/office/drawing/2014/main" val="2507289800"/>
                    </a:ext>
                  </a:extLst>
                </a:gridCol>
                <a:gridCol w="2167501">
                  <a:extLst>
                    <a:ext uri="{9D8B030D-6E8A-4147-A177-3AD203B41FA5}">
                      <a16:colId xmlns:a16="http://schemas.microsoft.com/office/drawing/2014/main" val="1136382733"/>
                    </a:ext>
                  </a:extLst>
                </a:gridCol>
                <a:gridCol w="2257439">
                  <a:extLst>
                    <a:ext uri="{9D8B030D-6E8A-4147-A177-3AD203B41FA5}">
                      <a16:colId xmlns:a16="http://schemas.microsoft.com/office/drawing/2014/main" val="571050470"/>
                    </a:ext>
                  </a:extLst>
                </a:gridCol>
              </a:tblGrid>
              <a:tr h="53260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34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Worksheet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539763"/>
                  </a:ext>
                </a:extLst>
              </a:tr>
              <a:tr h="539801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US" sz="34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Calibration of Dry Feeders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5909"/>
                  </a:ext>
                </a:extLst>
              </a:tr>
              <a:tr h="4318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Setting%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Time (t)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 caught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g/hr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lbs/day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915348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2470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49,400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921743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80%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1980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39,600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72482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60%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1490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29,800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2614401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40%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20,000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3404647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480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9,600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105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465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72373-41F2-4701-A3D4-8E4116F0F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Application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E91C89-07EC-49BD-86D7-645E7EBE43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spcAft>
                    <a:spcPts val="1200"/>
                  </a:spcAft>
                  <a:buNone/>
                </a:pPr>
                <a:r>
                  <a:rPr lang="en-US" sz="4600" dirty="0"/>
                  <a:t>lbs/day = g/hr x 24 hr/day ÷ 453.6 g/lb</a:t>
                </a: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900" b="0" i="1" smtClean="0">
                          <a:latin typeface="Cambria Math" panose="02040503050406030204" pitchFamily="18" charset="0"/>
                        </a:rPr>
                        <m:t>100%</m:t>
                      </m:r>
                      <m:r>
                        <a:rPr lang="en-US" sz="3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=49,400×24÷453.6=</m:t>
                      </m:r>
                      <m:borderBox>
                        <m:borderBoxPr>
                          <m:ctrlPr>
                            <a:rPr lang="en-US" sz="3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z="3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2614 </m:t>
                          </m:r>
                          <m:f>
                            <m:fPr>
                              <m:type m:val="lin"/>
                              <m:ctrlPr>
                                <a:rPr lang="en-US" sz="39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9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𝑙𝑏𝑠</m:t>
                              </m:r>
                            </m:num>
                            <m:den>
                              <m:r>
                                <a:rPr lang="en-US" sz="39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𝑑𝑎𝑦</m:t>
                              </m:r>
                            </m:den>
                          </m:f>
                        </m:e>
                      </m:borderBox>
                    </m:oMath>
                  </m:oMathPara>
                </a14:m>
                <a:endParaRPr lang="en-US" sz="3900" dirty="0"/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90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3900" i="1">
                          <a:latin typeface="Cambria Math" panose="02040503050406030204" pitchFamily="18" charset="0"/>
                        </a:rPr>
                        <m:t>0%</m:t>
                      </m:r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9,</m:t>
                      </m:r>
                      <m:r>
                        <a:rPr lang="en-US" sz="3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00×24÷453.6=</m:t>
                      </m:r>
                      <m:borderBox>
                        <m:borderBoxPr>
                          <m:ctrlPr>
                            <a:rPr lang="en-US" sz="3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z="3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9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3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95</m:t>
                          </m:r>
                          <m:f>
                            <m:fPr>
                              <m:type m:val="lin"/>
                              <m:ctrlP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𝑙𝑏𝑠</m:t>
                              </m:r>
                            </m:num>
                            <m:den>
                              <m: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𝑑𝑎𝑦</m:t>
                              </m:r>
                            </m:den>
                          </m:f>
                        </m:e>
                      </m:borderBox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900" dirty="0"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9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900" i="1">
                          <a:latin typeface="Cambria Math" panose="02040503050406030204" pitchFamily="18" charset="0"/>
                        </a:rPr>
                        <m:t>0%</m:t>
                      </m:r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9,</m:t>
                      </m:r>
                      <m:r>
                        <a:rPr lang="en-US" sz="3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00×24÷453.6=</m:t>
                      </m:r>
                      <m:borderBox>
                        <m:borderBoxPr>
                          <m:ctrlPr>
                            <a:rPr lang="en-US" sz="3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z="3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1577</m:t>
                          </m:r>
                          <m:f>
                            <m:fPr>
                              <m:type m:val="lin"/>
                              <m:ctrlP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𝑙𝑏𝑠</m:t>
                              </m:r>
                            </m:num>
                            <m:den>
                              <m: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𝑑𝑎𝑦</m:t>
                              </m:r>
                            </m:den>
                          </m:f>
                        </m:e>
                      </m:borderBox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900" dirty="0"/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9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900" i="1">
                          <a:latin typeface="Cambria Math" panose="02040503050406030204" pitchFamily="18" charset="0"/>
                        </a:rPr>
                        <m:t>0%</m:t>
                      </m:r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</m:t>
                      </m:r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00×24÷453.6=</m:t>
                      </m:r>
                      <m:borderBox>
                        <m:borderBoxPr>
                          <m:ctrlPr>
                            <a:rPr lang="en-US" sz="3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z="3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1058</m:t>
                          </m:r>
                          <m:f>
                            <m:fPr>
                              <m:type m:val="lin"/>
                              <m:ctrlP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𝑙𝑏𝑠</m:t>
                              </m:r>
                            </m:num>
                            <m:den>
                              <m: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𝑑𝑎𝑦</m:t>
                              </m:r>
                            </m:den>
                          </m:f>
                        </m:e>
                      </m:borderBox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900" dirty="0"/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39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900" i="1">
                          <a:latin typeface="Cambria Math" panose="02040503050406030204" pitchFamily="18" charset="0"/>
                        </a:rPr>
                        <m:t>0%</m:t>
                      </m:r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=9,</m:t>
                      </m:r>
                      <m:r>
                        <a:rPr lang="en-US" sz="3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00×24÷453.6=</m:t>
                      </m:r>
                      <m:borderBox>
                        <m:borderBoxPr>
                          <m:ctrlPr>
                            <a:rPr lang="en-US" sz="3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US" sz="3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508</m:t>
                          </m:r>
                          <m:f>
                            <m:fPr>
                              <m:type m:val="lin"/>
                              <m:ctrlP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𝑙𝑏𝑠</m:t>
                              </m:r>
                            </m:num>
                            <m:den>
                              <m:r>
                                <a:rPr lang="en-US" sz="39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𝑑𝑎𝑦</m:t>
                              </m:r>
                            </m:den>
                          </m:f>
                        </m:e>
                      </m:borderBox>
                      <m:r>
                        <a:rPr lang="en-US" sz="39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9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E91C89-07EC-49BD-86D7-645E7EBE43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484" t="-37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759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72373-41F2-4701-A3D4-8E4116F0F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Practical Application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99DE596-A6AA-45BF-AC27-55A69DA906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8533029"/>
              </p:ext>
            </p:extLst>
          </p:nvPr>
        </p:nvGraphicFramePr>
        <p:xfrm>
          <a:off x="1459706" y="1759215"/>
          <a:ext cx="9272588" cy="3339571"/>
        </p:xfrm>
        <a:graphic>
          <a:graphicData uri="http://schemas.openxmlformats.org/drawingml/2006/table">
            <a:tbl>
              <a:tblPr/>
              <a:tblGrid>
                <a:gridCol w="1546930">
                  <a:extLst>
                    <a:ext uri="{9D8B030D-6E8A-4147-A177-3AD203B41FA5}">
                      <a16:colId xmlns:a16="http://schemas.microsoft.com/office/drawing/2014/main" val="2605164847"/>
                    </a:ext>
                  </a:extLst>
                </a:gridCol>
                <a:gridCol w="1412024">
                  <a:extLst>
                    <a:ext uri="{9D8B030D-6E8A-4147-A177-3AD203B41FA5}">
                      <a16:colId xmlns:a16="http://schemas.microsoft.com/office/drawing/2014/main" val="3640272990"/>
                    </a:ext>
                  </a:extLst>
                </a:gridCol>
                <a:gridCol w="1888694">
                  <a:extLst>
                    <a:ext uri="{9D8B030D-6E8A-4147-A177-3AD203B41FA5}">
                      <a16:colId xmlns:a16="http://schemas.microsoft.com/office/drawing/2014/main" val="448381821"/>
                    </a:ext>
                  </a:extLst>
                </a:gridCol>
                <a:gridCol w="2167501">
                  <a:extLst>
                    <a:ext uri="{9D8B030D-6E8A-4147-A177-3AD203B41FA5}">
                      <a16:colId xmlns:a16="http://schemas.microsoft.com/office/drawing/2014/main" val="1191195127"/>
                    </a:ext>
                  </a:extLst>
                </a:gridCol>
                <a:gridCol w="2257439">
                  <a:extLst>
                    <a:ext uri="{9D8B030D-6E8A-4147-A177-3AD203B41FA5}">
                      <a16:colId xmlns:a16="http://schemas.microsoft.com/office/drawing/2014/main" val="4007835890"/>
                    </a:ext>
                  </a:extLst>
                </a:gridCol>
              </a:tblGrid>
              <a:tr h="53260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34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Worksheet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84134"/>
                  </a:ext>
                </a:extLst>
              </a:tr>
              <a:tr h="539801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US" sz="3400" b="1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Calibration of Dry Feeders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640757"/>
                  </a:ext>
                </a:extLst>
              </a:tr>
              <a:tr h="4318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Setting%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Time (t)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 caught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g/hr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600" b="1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lbs/day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312797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100%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2470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49,400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2614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006809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80%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1980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39,600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2095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483271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60%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1490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29,800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1577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877872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40%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20,000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1058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3966096"/>
                  </a:ext>
                </a:extLst>
              </a:tr>
              <a:tr h="367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20%</a:t>
                      </a:r>
                    </a:p>
                  </a:txBody>
                  <a:tcPr marL="0" marR="0" marT="0" marB="0" anchor="b">
                    <a:lnL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480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9,600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0" i="0" u="none" strike="noStrike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508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693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4151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ACC60-283B-4A02-B81F-9D746E8B5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Practical Application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BB71AF1-7DA5-449A-BF7D-948462A6D8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064921"/>
              </p:ext>
            </p:extLst>
          </p:nvPr>
        </p:nvGraphicFramePr>
        <p:xfrm>
          <a:off x="1042988" y="998538"/>
          <a:ext cx="10548937" cy="5303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2580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A0C31-A4A2-4F39-216E-C4C908690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Fecal Sampling &amp; Compliance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4CC434-82EF-BE1E-0B4A-F37EE1FC2A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013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2828B-3CF2-B5A9-B249-8BB94ACE4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Fecal Sampling &amp; Compliance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356FF-132A-39A1-1E76-5C61CDE12E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Wastewater operators typically test for:</a:t>
            </a:r>
          </a:p>
          <a:p>
            <a:pPr lvl="1"/>
            <a:r>
              <a:rPr lang="en-US" dirty="0"/>
              <a:t>Fecal Coliform</a:t>
            </a:r>
          </a:p>
          <a:p>
            <a:pPr lvl="1"/>
            <a:r>
              <a:rPr lang="en-US" dirty="0"/>
              <a:t>E. Coli</a:t>
            </a:r>
          </a:p>
          <a:p>
            <a:pPr lvl="1"/>
            <a:r>
              <a:rPr lang="en-US" dirty="0"/>
              <a:t>Sometimes Total Coliform depending on permit</a:t>
            </a:r>
          </a:p>
          <a:p>
            <a:r>
              <a:rPr lang="en-US" dirty="0"/>
              <a:t>These are indicators of fecal contamination and tell you how well your disinfection process is working.</a:t>
            </a:r>
          </a:p>
          <a:p>
            <a:r>
              <a:rPr lang="en-US" dirty="0"/>
              <a:t>Why Wastewater Systems Sample</a:t>
            </a:r>
          </a:p>
          <a:p>
            <a:pPr lvl="1"/>
            <a:r>
              <a:rPr lang="en-US" dirty="0"/>
              <a:t>Verify effluent disinfection is effective</a:t>
            </a:r>
          </a:p>
          <a:p>
            <a:pPr lvl="1"/>
            <a:r>
              <a:rPr lang="en-US" dirty="0"/>
              <a:t>Meet NPDES permit limits</a:t>
            </a:r>
          </a:p>
          <a:p>
            <a:pPr lvl="1"/>
            <a:r>
              <a:rPr lang="en-US" dirty="0"/>
              <a:t>Protect receiving waters</a:t>
            </a:r>
          </a:p>
          <a:p>
            <a:pPr lvl="1"/>
            <a:r>
              <a:rPr lang="en-US" dirty="0"/>
              <a:t>Detect treatment failures early</a:t>
            </a:r>
          </a:p>
          <a:p>
            <a:pPr lvl="1"/>
            <a:r>
              <a:rPr lang="en-US" dirty="0"/>
              <a:t>Adjust chlorine/UV dosing</a:t>
            </a:r>
          </a:p>
          <a:p>
            <a:pPr lvl="1"/>
            <a:r>
              <a:rPr lang="en-US" dirty="0"/>
              <a:t>This is compliance-driven, not distribution-driven.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937482-7D00-B7A7-76D6-90505BA4ED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Based on permit frequency, sampling is usually required:</a:t>
            </a:r>
          </a:p>
          <a:p>
            <a:pPr lvl="1"/>
            <a:r>
              <a:rPr lang="en-US" dirty="0"/>
              <a:t>Daily</a:t>
            </a:r>
          </a:p>
          <a:p>
            <a:pPr lvl="1"/>
            <a:r>
              <a:rPr lang="en-US" dirty="0"/>
              <a:t>Weekly</a:t>
            </a:r>
          </a:p>
          <a:p>
            <a:pPr lvl="1"/>
            <a:r>
              <a:rPr lang="en-US" dirty="0"/>
              <a:t>Monthly</a:t>
            </a:r>
          </a:p>
          <a:p>
            <a:r>
              <a:rPr lang="en-US" dirty="0"/>
              <a:t>And also:</a:t>
            </a:r>
          </a:p>
          <a:p>
            <a:pPr lvl="1"/>
            <a:r>
              <a:rPr lang="en-US" dirty="0"/>
              <a:t>SSOs (Sanitary Sewer Overflows)</a:t>
            </a:r>
          </a:p>
          <a:p>
            <a:pPr lvl="1"/>
            <a:r>
              <a:rPr lang="en-US" dirty="0"/>
              <a:t>After major treatment upsets</a:t>
            </a:r>
          </a:p>
          <a:p>
            <a:pPr lvl="1"/>
            <a:r>
              <a:rPr lang="en-US" dirty="0"/>
              <a:t>When chlorine residual drops</a:t>
            </a:r>
          </a:p>
          <a:p>
            <a:pPr lvl="1"/>
            <a:r>
              <a:rPr lang="en-US" dirty="0"/>
              <a:t>When UV intensity drops</a:t>
            </a:r>
          </a:p>
          <a:p>
            <a:pPr lvl="1"/>
            <a:r>
              <a:rPr lang="en-US" dirty="0"/>
              <a:t>When turbidity spikes</a:t>
            </a:r>
          </a:p>
          <a:p>
            <a:pPr lvl="1"/>
            <a:r>
              <a:rPr lang="en-US" dirty="0"/>
              <a:t>When operators suspect contamination</a:t>
            </a:r>
          </a:p>
          <a:p>
            <a:r>
              <a:rPr lang="en-US" dirty="0"/>
              <a:t>Fecal Indicator Methods</a:t>
            </a:r>
          </a:p>
          <a:p>
            <a:pPr lvl="1"/>
            <a:r>
              <a:rPr lang="en-US" dirty="0"/>
              <a:t>Membrane Filtration</a:t>
            </a:r>
          </a:p>
          <a:p>
            <a:pPr lvl="1"/>
            <a:r>
              <a:rPr lang="en-US" dirty="0"/>
              <a:t>Multiple‑Tube Fermentation (MPN)</a:t>
            </a:r>
          </a:p>
          <a:p>
            <a:pPr lvl="1"/>
            <a:r>
              <a:rPr lang="en-US" dirty="0"/>
              <a:t>Colilert / DST</a:t>
            </a:r>
          </a:p>
        </p:txBody>
      </p:sp>
    </p:spTree>
    <p:extLst>
      <p:ext uri="{BB962C8B-B14F-4D97-AF65-F5344CB8AC3E}">
        <p14:creationId xmlns:p14="http://schemas.microsoft.com/office/powerpoint/2010/main" val="124611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9A1BE-D996-AB14-AB29-518727B6A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Fecal Sampling &amp; Compliance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B6BEA5-A673-4A98-AAFD-73AC67CB6F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6035" y="1737358"/>
            <a:ext cx="5157787" cy="699612"/>
          </a:xfrm>
        </p:spPr>
        <p:txBody>
          <a:bodyPr/>
          <a:lstStyle/>
          <a:p>
            <a:r>
              <a:rPr lang="en-US" dirty="0"/>
              <a:t>Disinfection–Dechlorination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95338-04D7-9E91-923C-FF281E39A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6036" y="2436972"/>
            <a:ext cx="5157787" cy="3886826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Too little chlorine → fecal fails</a:t>
            </a:r>
          </a:p>
          <a:p>
            <a:pPr lvl="0"/>
            <a:r>
              <a:rPr lang="en-US" dirty="0"/>
              <a:t>Too much chlorine → dechlorination problems → false fecal pass</a:t>
            </a:r>
          </a:p>
          <a:p>
            <a:pPr lvl="0"/>
            <a:r>
              <a:rPr lang="en-US" dirty="0"/>
              <a:t>Poor mixing → inconsistent results</a:t>
            </a:r>
          </a:p>
          <a:p>
            <a:pPr lvl="0"/>
            <a:r>
              <a:rPr lang="en-US" dirty="0"/>
              <a:t>Too many UV bulbs out → fecal fails</a:t>
            </a:r>
          </a:p>
          <a:p>
            <a:pPr lvl="0"/>
            <a:r>
              <a:rPr lang="en-US" dirty="0"/>
              <a:t>Turbidity too high or algae bloom in UV channel → fecal fails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4A9961-880D-8465-7D47-2FBEBB41D5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8448" y="1737358"/>
            <a:ext cx="5183188" cy="699612"/>
          </a:xfrm>
        </p:spPr>
        <p:txBody>
          <a:bodyPr/>
          <a:lstStyle/>
          <a:p>
            <a:r>
              <a:rPr lang="en-US" dirty="0"/>
              <a:t>Mechanical Chemical Feeders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D3FA36-7301-F511-27A9-AE762E82F1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8448" y="2436970"/>
            <a:ext cx="5183188" cy="388682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Malfunctioning pumps →:</a:t>
            </a:r>
          </a:p>
          <a:p>
            <a:pPr marL="457200" lvl="1"/>
            <a:r>
              <a:rPr lang="en-US" dirty="0"/>
              <a:t>Low chlorine → fecal violations</a:t>
            </a:r>
          </a:p>
          <a:p>
            <a:pPr marL="457200" lvl="1"/>
            <a:r>
              <a:rPr lang="en-US" dirty="0"/>
              <a:t>Too much chlorine → dechlorination problems → false fecal pass</a:t>
            </a:r>
          </a:p>
          <a:p>
            <a:pPr marL="457200" lvl="1"/>
            <a:r>
              <a:rPr lang="en-US" dirty="0"/>
              <a:t>Dechlorination too low → false fecal pass</a:t>
            </a:r>
          </a:p>
          <a:p>
            <a:pPr lvl="0"/>
            <a:r>
              <a:rPr lang="en-US" dirty="0"/>
              <a:t>Plugged lines → no feed → instant failure</a:t>
            </a:r>
          </a:p>
          <a:p>
            <a:pPr lvl="0"/>
            <a:r>
              <a:rPr lang="en-US" dirty="0"/>
              <a:t>Air in lines → inconsistent dosing</a:t>
            </a:r>
          </a:p>
          <a:p>
            <a:pPr lvl="0"/>
            <a:r>
              <a:rPr lang="en-US" dirty="0"/>
              <a:t>Clogged or ‘stuck’ rotometers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B5B3FE-CF28-C11F-2912-5E105F915EF4}"/>
              </a:ext>
            </a:extLst>
          </p:cNvPr>
          <p:cNvSpPr txBox="1"/>
          <p:nvPr/>
        </p:nvSpPr>
        <p:spPr>
          <a:xfrm>
            <a:off x="3811656" y="1033491"/>
            <a:ext cx="4568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This connects directly to:</a:t>
            </a:r>
          </a:p>
        </p:txBody>
      </p:sp>
    </p:spTree>
    <p:extLst>
      <p:ext uri="{BB962C8B-B14F-4D97-AF65-F5344CB8AC3E}">
        <p14:creationId xmlns:p14="http://schemas.microsoft.com/office/powerpoint/2010/main" val="99760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9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BEB39-BB68-5408-4236-13D295795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Membrane Filtration (MF)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26990-FA91-1907-C3EC-4360E71332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What it is:</a:t>
            </a:r>
            <a:r>
              <a:rPr lang="en-US" dirty="0"/>
              <a:t> </a:t>
            </a:r>
          </a:p>
          <a:p>
            <a:pPr marL="475488" lvl="1" indent="0">
              <a:buNone/>
            </a:pPr>
            <a:r>
              <a:rPr lang="en-US" dirty="0"/>
              <a:t>A measured volume of water is passed through a </a:t>
            </a:r>
            <a:r>
              <a:rPr lang="en-US" b="1" dirty="0"/>
              <a:t>0.45‑micron membrane filter</a:t>
            </a:r>
            <a:r>
              <a:rPr lang="en-US" dirty="0"/>
              <a:t> that traps bacteria.</a:t>
            </a:r>
          </a:p>
          <a:p>
            <a:r>
              <a:rPr lang="en-US" b="1" dirty="0"/>
              <a:t>How it works:</a:t>
            </a:r>
            <a:endParaRPr lang="en-US" dirty="0"/>
          </a:p>
          <a:p>
            <a:pPr marL="457200" lvl="1"/>
            <a:r>
              <a:rPr lang="en-US" dirty="0"/>
              <a:t>Filter is placed on selective growth media</a:t>
            </a:r>
          </a:p>
          <a:p>
            <a:pPr marL="457200" lvl="1"/>
            <a:r>
              <a:rPr lang="en-US" dirty="0"/>
              <a:t>Incubated at the required temperature</a:t>
            </a:r>
          </a:p>
          <a:p>
            <a:pPr marL="457200" lvl="1"/>
            <a:r>
              <a:rPr lang="en-US" dirty="0"/>
              <a:t>Colonies grow directly on the membrane</a:t>
            </a:r>
          </a:p>
          <a:p>
            <a:pPr marL="457200" lvl="1"/>
            <a:r>
              <a:rPr lang="en-US" dirty="0"/>
              <a:t>Operator counts colonies (CFU/100 mL)</a:t>
            </a:r>
          </a:p>
          <a:p>
            <a:r>
              <a:rPr lang="en-US" b="1" dirty="0"/>
              <a:t>Why operators need to know it:</a:t>
            </a:r>
            <a:r>
              <a:rPr lang="en-US" dirty="0"/>
              <a:t> </a:t>
            </a:r>
          </a:p>
          <a:p>
            <a:pPr marL="475488" lvl="1" indent="0">
              <a:buNone/>
            </a:pPr>
            <a:r>
              <a:rPr lang="en-US" dirty="0"/>
              <a:t>MF is fast, accurate, and widely used for wastewater effluent and drinking water compliance.</a:t>
            </a: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5DAF18A-A7D0-B25B-5E36-37E368CF42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1035050"/>
            <a:ext cx="5181600" cy="27187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BEC8D5-6C08-1C3D-2A65-F7F9690DF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472" y="3878141"/>
            <a:ext cx="2552514" cy="23260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4D8729-E39F-1E8A-B136-BA47D31781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2" y="3879430"/>
            <a:ext cx="2324792" cy="232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6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15EBC-054F-187C-723F-24B85B4AE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Multiple‑Tube Fermentation (MTF / MPN)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7468219-4E9F-C64F-04A9-80A66760AE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88" y="2560472"/>
            <a:ext cx="5181600" cy="2219656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0803DE-81AE-668C-8CA2-65BB76E335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What it is:</a:t>
            </a:r>
            <a:r>
              <a:rPr lang="en-US" dirty="0"/>
              <a:t> </a:t>
            </a:r>
          </a:p>
          <a:p>
            <a:pPr marL="475488" lvl="1" indent="0">
              <a:buNone/>
            </a:pPr>
            <a:r>
              <a:rPr lang="en-US" dirty="0"/>
              <a:t>A statistical method using </a:t>
            </a:r>
            <a:r>
              <a:rPr lang="en-US" b="1" dirty="0"/>
              <a:t>multiple tubes</a:t>
            </a:r>
            <a:r>
              <a:rPr lang="en-US" dirty="0"/>
              <a:t> of growth media to estimate bacteria concentration.</a:t>
            </a:r>
          </a:p>
          <a:p>
            <a:r>
              <a:rPr lang="en-US" b="1" dirty="0"/>
              <a:t>How it works:</a:t>
            </a:r>
            <a:endParaRPr lang="en-US" dirty="0"/>
          </a:p>
          <a:p>
            <a:pPr marL="457200" lvl="1"/>
            <a:r>
              <a:rPr lang="en-US" dirty="0"/>
              <a:t>Sample is added to lactose broth tubes</a:t>
            </a:r>
          </a:p>
          <a:p>
            <a:pPr marL="457200" lvl="1"/>
            <a:r>
              <a:rPr lang="en-US" dirty="0"/>
              <a:t>Tubes incubate</a:t>
            </a:r>
          </a:p>
          <a:p>
            <a:pPr marL="457200" lvl="1"/>
            <a:r>
              <a:rPr lang="en-US" dirty="0"/>
              <a:t>Gas production = positive</a:t>
            </a:r>
          </a:p>
          <a:p>
            <a:pPr marL="457200" lvl="1"/>
            <a:r>
              <a:rPr lang="en-US" dirty="0"/>
              <a:t>Pattern of positives is compared to an </a:t>
            </a:r>
            <a:r>
              <a:rPr lang="en-US" b="1" dirty="0"/>
              <a:t>MPN table</a:t>
            </a:r>
            <a:endParaRPr lang="en-US" dirty="0"/>
          </a:p>
          <a:p>
            <a:r>
              <a:rPr lang="en-US" b="1" dirty="0"/>
              <a:t>Why operators need to know it:</a:t>
            </a:r>
            <a:r>
              <a:rPr lang="en-US" dirty="0"/>
              <a:t> </a:t>
            </a:r>
          </a:p>
          <a:p>
            <a:pPr marL="475488" lvl="1" indent="0">
              <a:buNone/>
            </a:pPr>
            <a:r>
              <a:rPr lang="en-US" dirty="0"/>
              <a:t>MTF is older but still accepted by EPA and ABC. It’s used when water is turbid or has high solids.</a:t>
            </a:r>
          </a:p>
        </p:txBody>
      </p:sp>
    </p:spTree>
    <p:extLst>
      <p:ext uri="{BB962C8B-B14F-4D97-AF65-F5344CB8AC3E}">
        <p14:creationId xmlns:p14="http://schemas.microsoft.com/office/powerpoint/2010/main" val="88763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97B10-A018-6B4A-11DC-4B14A87AD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Colilert / Defined Substrate Technology (DST)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E6E54-5E61-E35E-33F9-1EEBB7E568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What Colilert Is</a:t>
            </a:r>
          </a:p>
          <a:p>
            <a:pPr marL="475488" lvl="1" indent="0">
              <a:buNone/>
            </a:pPr>
            <a:r>
              <a:rPr lang="en-US" dirty="0"/>
              <a:t>Colilert uses </a:t>
            </a:r>
            <a:r>
              <a:rPr lang="en-US" b="1" dirty="0"/>
              <a:t>defined substrates</a:t>
            </a:r>
            <a:r>
              <a:rPr lang="en-US" dirty="0"/>
              <a:t> that react with coliforms and E. coli, producing color and fluorescence in individual wells. </a:t>
            </a:r>
          </a:p>
          <a:p>
            <a:r>
              <a:rPr lang="en-US" b="1" dirty="0"/>
              <a:t>How It Works</a:t>
            </a:r>
          </a:p>
          <a:p>
            <a:pPr marL="457200" lvl="1"/>
            <a:r>
              <a:rPr lang="en-US" dirty="0"/>
              <a:t>Add reagent to the sample</a:t>
            </a:r>
          </a:p>
          <a:p>
            <a:pPr marL="457200" lvl="1"/>
            <a:r>
              <a:rPr lang="en-US" dirty="0"/>
              <a:t>Pour into a </a:t>
            </a:r>
            <a:r>
              <a:rPr lang="en-US" b="1" dirty="0"/>
              <a:t>Quanti‑Tray</a:t>
            </a:r>
            <a:endParaRPr lang="en-US" dirty="0"/>
          </a:p>
          <a:p>
            <a:pPr marL="457200" lvl="1"/>
            <a:r>
              <a:rPr lang="en-US" dirty="0"/>
              <a:t>Seal the tray</a:t>
            </a:r>
          </a:p>
          <a:p>
            <a:pPr marL="457200" lvl="1"/>
            <a:r>
              <a:rPr lang="en-US" dirty="0"/>
              <a:t>Incubate for </a:t>
            </a:r>
            <a:r>
              <a:rPr lang="en-US" b="1" dirty="0"/>
              <a:t>24 hours</a:t>
            </a:r>
            <a:endParaRPr lang="en-US" dirty="0"/>
          </a:p>
          <a:p>
            <a:pPr marL="457200" lvl="1"/>
            <a:r>
              <a:rPr lang="en-US" b="1" dirty="0"/>
              <a:t>Yellow wells = Total Coliform</a:t>
            </a:r>
            <a:endParaRPr lang="en-US" dirty="0"/>
          </a:p>
          <a:p>
            <a:pPr marL="457200" lvl="1"/>
            <a:r>
              <a:rPr lang="en-US" b="1" dirty="0"/>
              <a:t>Fluorescent wells under UV = E. coli</a:t>
            </a:r>
            <a:endParaRPr lang="en-US" dirty="0"/>
          </a:p>
          <a:p>
            <a:pPr marL="457200" lvl="1"/>
            <a:r>
              <a:rPr lang="en-US" dirty="0"/>
              <a:t>Count positive wells and compare to the </a:t>
            </a:r>
            <a:r>
              <a:rPr lang="en-US" b="1" dirty="0"/>
              <a:t>MPN table printed on the tray</a:t>
            </a:r>
            <a:endParaRPr lang="en-US" dirty="0"/>
          </a:p>
          <a:p>
            <a:r>
              <a:rPr lang="en-US" b="1" dirty="0"/>
              <a:t>Why It’s Used</a:t>
            </a:r>
          </a:p>
          <a:p>
            <a:pPr marL="457200" lvl="1"/>
            <a:r>
              <a:rPr lang="en-US" dirty="0"/>
              <a:t>Fast and Simple</a:t>
            </a:r>
          </a:p>
          <a:p>
            <a:pPr marL="457200" lvl="1"/>
            <a:r>
              <a:rPr lang="en-US" dirty="0"/>
              <a:t>No membrane filters or multiple tubes</a:t>
            </a:r>
          </a:p>
          <a:p>
            <a:pPr marL="457200" lvl="1"/>
            <a:r>
              <a:rPr lang="en-US" dirty="0"/>
              <a:t>Works well for both drinking water and wastewater effluent</a:t>
            </a:r>
          </a:p>
          <a:p>
            <a:pPr marL="457200" lvl="1"/>
            <a:r>
              <a:rPr lang="en-US" dirty="0"/>
              <a:t>Approved by EPA for RTCR and NPDES fecal testing</a:t>
            </a:r>
          </a:p>
        </p:txBody>
      </p:sp>
      <p:pic>
        <p:nvPicPr>
          <p:cNvPr id="6" name="object 3">
            <a:extLst>
              <a:ext uri="{FF2B5EF4-FFF2-40B4-BE49-F238E27FC236}">
                <a16:creationId xmlns:a16="http://schemas.microsoft.com/office/drawing/2014/main" id="{0941E2A2-2CE9-0592-0296-195EDFA85DF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14626" y="1133856"/>
            <a:ext cx="1663517" cy="1145381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BEC7A559-189B-5BC1-2FC3-3B46AB2AF67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93331" y="3926781"/>
            <a:ext cx="1384475" cy="1120325"/>
          </a:xfrm>
          <a:prstGeom prst="rect">
            <a:avLst/>
          </a:prstGeom>
        </p:spPr>
      </p:pic>
      <p:pic>
        <p:nvPicPr>
          <p:cNvPr id="10" name="object 5">
            <a:extLst>
              <a:ext uri="{FF2B5EF4-FFF2-40B4-BE49-F238E27FC236}">
                <a16:creationId xmlns:a16="http://schemas.microsoft.com/office/drawing/2014/main" id="{8CB65D96-04B3-7678-72D7-80DFAB9E1D6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14625" y="2390759"/>
            <a:ext cx="1663517" cy="1116746"/>
          </a:xfrm>
          <a:prstGeom prst="rect">
            <a:avLst/>
          </a:prstGeom>
        </p:spPr>
      </p:pic>
      <p:pic>
        <p:nvPicPr>
          <p:cNvPr id="12" name="object 6">
            <a:extLst>
              <a:ext uri="{FF2B5EF4-FFF2-40B4-BE49-F238E27FC236}">
                <a16:creationId xmlns:a16="http://schemas.microsoft.com/office/drawing/2014/main" id="{7AF3E3A5-D240-E79B-7FDB-9DB0000F21D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14624" y="3912463"/>
            <a:ext cx="1663517" cy="1134643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ADD9C834-F70A-251D-5E86-DC33D4E48D24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6" cstate="print"/>
          <a:srcRect l="9354" t="20497" r="61282" b="10608"/>
          <a:stretch>
            <a:fillRect/>
          </a:stretch>
        </p:blipFill>
        <p:spPr>
          <a:xfrm>
            <a:off x="6993331" y="1133856"/>
            <a:ext cx="1521561" cy="2677363"/>
          </a:xfrm>
          <a:prstGeom prst="rect">
            <a:avLst/>
          </a:prstGeom>
        </p:spPr>
      </p:pic>
      <p:pic>
        <p:nvPicPr>
          <p:cNvPr id="16" name="object 3">
            <a:extLst>
              <a:ext uri="{FF2B5EF4-FFF2-40B4-BE49-F238E27FC236}">
                <a16:creationId xmlns:a16="http://schemas.microsoft.com/office/drawing/2014/main" id="{EE255E60-003C-1536-DAFA-7D8B943759CB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 rot="5400000">
            <a:off x="8282581" y="3909992"/>
            <a:ext cx="1142884" cy="3648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58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857B5-7F2A-8D87-6598-6CEAC61D1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Chlorine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207A3-2391-0B25-C507-330A19342B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95042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743F34-85A4-C274-76E7-C1C42B5C7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Fecal Sampling Procedures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24B9E1-E093-1C7C-95DE-E17C9FB8454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Grab samples </a:t>
            </a:r>
            <a:r>
              <a:rPr lang="en-US" b="1" dirty="0"/>
              <a:t>ONLY</a:t>
            </a:r>
          </a:p>
          <a:p>
            <a:r>
              <a:rPr lang="en-US" dirty="0"/>
              <a:t>Collect post‑disinfection</a:t>
            </a:r>
          </a:p>
          <a:p>
            <a:pPr marL="457200" lvl="1"/>
            <a:r>
              <a:rPr lang="en-US" dirty="0"/>
              <a:t>Sample </a:t>
            </a:r>
            <a:r>
              <a:rPr lang="en-US" b="1" dirty="0"/>
              <a:t>after chlorine contact basin</a:t>
            </a:r>
            <a:r>
              <a:rPr lang="en-US" dirty="0"/>
              <a:t> or </a:t>
            </a:r>
            <a:r>
              <a:rPr lang="en-US" b="1" dirty="0"/>
              <a:t>after UV system</a:t>
            </a:r>
            <a:r>
              <a:rPr lang="en-US" dirty="0"/>
              <a:t>, depending on plant design.</a:t>
            </a:r>
          </a:p>
          <a:p>
            <a:r>
              <a:rPr lang="en-US" dirty="0"/>
              <a:t>Sterile bottles with sodium thiosulfate</a:t>
            </a:r>
          </a:p>
          <a:p>
            <a:pPr marL="457200" lvl="1"/>
            <a:r>
              <a:rPr lang="en-US" dirty="0"/>
              <a:t>Prefer presterilized, disposable Whirl-pak® bags if using </a:t>
            </a:r>
            <a:r>
              <a:rPr lang="en-US" b="1" u="sng" dirty="0"/>
              <a:t>MF method</a:t>
            </a:r>
          </a:p>
          <a:p>
            <a:pPr marL="457200" lvl="1"/>
            <a:r>
              <a:rPr lang="en-US" dirty="0"/>
              <a:t>Sealed presterilized, disposable IDEXX/Colilert ™ bottles for </a:t>
            </a:r>
            <a:r>
              <a:rPr lang="en-US" b="1" u="sng" dirty="0"/>
              <a:t>DST method</a:t>
            </a:r>
          </a:p>
          <a:p>
            <a:r>
              <a:rPr lang="en-US" i="1" u="sng" dirty="0"/>
              <a:t>Why Thiosulfate?</a:t>
            </a:r>
          </a:p>
          <a:p>
            <a:pPr marL="457200" lvl="1"/>
            <a:r>
              <a:rPr lang="en-US" dirty="0"/>
              <a:t>Neutralizes chlorine so it doesn’t kill bacteria in the bottle</a:t>
            </a:r>
          </a:p>
          <a:p>
            <a:pPr marL="457200" lvl="1"/>
            <a:r>
              <a:rPr lang="en-US" dirty="0"/>
              <a:t>Ensures accurate fecal count</a:t>
            </a:r>
          </a:p>
          <a:p>
            <a:r>
              <a:rPr lang="en-US" dirty="0"/>
              <a:t>Leave headspace</a:t>
            </a:r>
          </a:p>
          <a:p>
            <a:pPr marL="457200" lvl="1"/>
            <a:r>
              <a:rPr lang="en-US" dirty="0"/>
              <a:t>Wastewater sampling </a:t>
            </a:r>
            <a:r>
              <a:rPr lang="en-US" b="1" dirty="0"/>
              <a:t>DOES allow headspace</a:t>
            </a:r>
            <a:r>
              <a:rPr lang="en-US" dirty="0"/>
              <a:t>. </a:t>
            </a:r>
          </a:p>
          <a:p>
            <a:pPr marL="457200" lvl="1"/>
            <a:r>
              <a:rPr lang="en-US" dirty="0"/>
              <a:t>“No headspace” is a </a:t>
            </a:r>
            <a:r>
              <a:rPr lang="en-US" b="1" dirty="0"/>
              <a:t>drinking water rule</a:t>
            </a:r>
            <a:r>
              <a:rPr lang="en-US" dirty="0"/>
              <a:t>.</a:t>
            </a:r>
          </a:p>
          <a:p>
            <a:pPr marL="457200" lvl="1"/>
            <a:r>
              <a:rPr lang="en-US" dirty="0"/>
              <a:t>Wastewater bottles are typically </a:t>
            </a:r>
            <a:r>
              <a:rPr lang="en-US" b="1" dirty="0"/>
              <a:t>¾ full</a:t>
            </a:r>
            <a:r>
              <a:rPr lang="en-US" dirty="0"/>
              <a:t>.</a:t>
            </a:r>
          </a:p>
          <a:p>
            <a:r>
              <a:rPr lang="en-US" dirty="0"/>
              <a:t>Avoid contamination</a:t>
            </a:r>
          </a:p>
          <a:p>
            <a:pPr marL="457200" lvl="1"/>
            <a:r>
              <a:rPr lang="en-US" dirty="0"/>
              <a:t>Gloves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DF27EC-C651-38DD-896D-8AB238EC08B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457200" lvl="1"/>
            <a:r>
              <a:rPr lang="en-US" dirty="0"/>
              <a:t>Don’t touch inside of bottle or lid</a:t>
            </a:r>
          </a:p>
          <a:p>
            <a:pPr marL="457200" lvl="1"/>
            <a:r>
              <a:rPr lang="en-US" dirty="0"/>
              <a:t>Don’t sample from turbulent or splashing points</a:t>
            </a:r>
          </a:p>
          <a:p>
            <a:pPr marL="457200" lvl="1"/>
            <a:r>
              <a:rPr lang="en-US" dirty="0"/>
              <a:t>Avoid solids or debris if possible</a:t>
            </a:r>
          </a:p>
          <a:p>
            <a:pPr marL="457200" lvl="1"/>
            <a:r>
              <a:rPr lang="en-US" dirty="0"/>
              <a:t>Use a sampling pole if needed</a:t>
            </a:r>
          </a:p>
          <a:p>
            <a:r>
              <a:rPr lang="en-US" dirty="0"/>
              <a:t>Keep ≤ 10°C (on ice)</a:t>
            </a:r>
          </a:p>
          <a:p>
            <a:pPr marL="457200" lvl="1"/>
            <a:r>
              <a:rPr lang="en-US" dirty="0"/>
              <a:t>Store on ice immediately</a:t>
            </a:r>
          </a:p>
          <a:p>
            <a:pPr marL="457200" lvl="1"/>
            <a:r>
              <a:rPr lang="en-US" dirty="0"/>
              <a:t>Do </a:t>
            </a:r>
            <a:r>
              <a:rPr lang="en-US" b="1" dirty="0"/>
              <a:t>not</a:t>
            </a:r>
            <a:r>
              <a:rPr lang="en-US" dirty="0"/>
              <a:t> freeze</a:t>
            </a:r>
          </a:p>
          <a:p>
            <a:pPr marL="457200" lvl="1"/>
            <a:r>
              <a:rPr lang="en-US" dirty="0"/>
              <a:t>Maintain temperature until delivery</a:t>
            </a:r>
          </a:p>
          <a:p>
            <a:pPr marL="457200" lvl="1"/>
            <a:r>
              <a:rPr lang="en-US" dirty="0"/>
              <a:t>Samples that will take longer than 1 hour to analyze should be cooled to between 1˚ – 4˚ C on ice or in a refrigerator.</a:t>
            </a:r>
          </a:p>
          <a:p>
            <a:r>
              <a:rPr lang="en-US" dirty="0"/>
              <a:t>Label &amp; Fill out Chain of Custody (CoC):</a:t>
            </a:r>
          </a:p>
          <a:p>
            <a:pPr marL="457200" lvl="1"/>
            <a:r>
              <a:rPr lang="en-US" dirty="0"/>
              <a:t>Date</a:t>
            </a:r>
          </a:p>
          <a:p>
            <a:pPr marL="457200" lvl="1"/>
            <a:r>
              <a:rPr lang="en-US" dirty="0"/>
              <a:t>Time</a:t>
            </a:r>
          </a:p>
          <a:p>
            <a:pPr marL="457200" lvl="1"/>
            <a:r>
              <a:rPr lang="en-US" dirty="0"/>
              <a:t>Location (</a:t>
            </a:r>
            <a:r>
              <a:rPr lang="fr-FR" dirty="0"/>
              <a:t>Sample point, effluent, post‑UV, post‑chlorination)</a:t>
            </a:r>
            <a:endParaRPr lang="en-US" dirty="0"/>
          </a:p>
          <a:p>
            <a:pPr marL="457200" lvl="1"/>
            <a:r>
              <a:rPr lang="en-US" dirty="0"/>
              <a:t>Sampler initials</a:t>
            </a:r>
          </a:p>
          <a:p>
            <a:pPr marL="457200" lvl="1"/>
            <a:r>
              <a:rPr lang="en-US" dirty="0"/>
              <a:t>Permit ID if required</a:t>
            </a:r>
          </a:p>
          <a:p>
            <a:pPr marL="0"/>
            <a:r>
              <a:rPr lang="en-US" b="1" u="sng" dirty="0"/>
              <a:t>Analyze within 6 hours</a:t>
            </a:r>
          </a:p>
        </p:txBody>
      </p:sp>
    </p:spTree>
    <p:extLst>
      <p:ext uri="{BB962C8B-B14F-4D97-AF65-F5344CB8AC3E}">
        <p14:creationId xmlns:p14="http://schemas.microsoft.com/office/powerpoint/2010/main" val="96561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F631E-794A-0B9C-184E-EE4E45A52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Common Sampling Mistakes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355235-201A-AB68-DD51-16802BF4F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These are the ones that cause permit violations:</a:t>
            </a:r>
          </a:p>
          <a:p>
            <a:pPr lvl="1"/>
            <a:r>
              <a:rPr lang="en-US" dirty="0"/>
              <a:t>Sampling too close to turbulence → solids get in the bottle</a:t>
            </a:r>
          </a:p>
          <a:p>
            <a:pPr lvl="1"/>
            <a:r>
              <a:rPr lang="en-US" dirty="0"/>
              <a:t>Sampling before full contact time</a:t>
            </a:r>
          </a:p>
          <a:p>
            <a:pPr lvl="1"/>
            <a:r>
              <a:rPr lang="en-US" dirty="0"/>
              <a:t>Forgetting thiosulfate bottles</a:t>
            </a:r>
          </a:p>
          <a:p>
            <a:pPr lvl="1"/>
            <a:r>
              <a:rPr lang="en-US" dirty="0"/>
              <a:t>Using non-sterile bottles or reusing Whirl-pak® bags</a:t>
            </a:r>
          </a:p>
          <a:p>
            <a:pPr lvl="1"/>
            <a:r>
              <a:rPr lang="en-US" dirty="0"/>
              <a:t>Letting samples warm up</a:t>
            </a:r>
          </a:p>
          <a:p>
            <a:pPr lvl="1"/>
            <a:r>
              <a:rPr lang="en-US" dirty="0"/>
              <a:t>Not mixing the sample gently before pouring into lab containers</a:t>
            </a:r>
          </a:p>
          <a:p>
            <a:pPr lvl="1"/>
            <a:r>
              <a:rPr lang="en-US" dirty="0"/>
              <a:t>Sampling during high chlorine demand events (storms, high flow)</a:t>
            </a:r>
          </a:p>
          <a:p>
            <a:pPr lvl="1"/>
            <a:r>
              <a:rPr lang="en-US" dirty="0"/>
              <a:t>Not documenting chlorine residual at the time of sampling</a:t>
            </a:r>
          </a:p>
          <a:p>
            <a:pPr lvl="1"/>
            <a:r>
              <a:rPr lang="en-US" dirty="0"/>
              <a:t>Not delivering to lab within 6 hours</a:t>
            </a:r>
          </a:p>
          <a:p>
            <a:r>
              <a:rPr lang="en-US" b="1" dirty="0"/>
              <a:t>What Happens When You Fail a Fecal Limit?</a:t>
            </a:r>
          </a:p>
          <a:p>
            <a:pPr lvl="1"/>
            <a:r>
              <a:rPr lang="en-US" dirty="0"/>
              <a:t>Notify supervisor</a:t>
            </a:r>
          </a:p>
          <a:p>
            <a:pPr lvl="1"/>
            <a:r>
              <a:rPr lang="en-US" dirty="0"/>
              <a:t>Check chlorine residual or UV intensity</a:t>
            </a:r>
          </a:p>
          <a:p>
            <a:pPr lvl="1"/>
            <a:r>
              <a:rPr lang="en-US" dirty="0"/>
              <a:t>Inspect chlorine contact basin or UV channel</a:t>
            </a:r>
          </a:p>
          <a:p>
            <a:pPr lvl="1"/>
            <a:r>
              <a:rPr lang="en-US" dirty="0"/>
              <a:t>Check flow rate (high flow reduces contact time)</a:t>
            </a:r>
          </a:p>
          <a:p>
            <a:pPr lvl="1"/>
            <a:r>
              <a:rPr lang="en-US" dirty="0"/>
              <a:t>Check turbidity/solids</a:t>
            </a:r>
          </a:p>
          <a:p>
            <a:pPr lvl="1"/>
            <a:r>
              <a:rPr lang="en-US" dirty="0"/>
              <a:t>Adjust chlorine feed or UV output</a:t>
            </a:r>
          </a:p>
          <a:p>
            <a:pPr lvl="1"/>
            <a:r>
              <a:rPr lang="en-US" dirty="0"/>
              <a:t>Resample if allowed by permit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50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7F97D-C1E4-F659-021D-038B6520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D15D3-F82A-8F6A-7EC3-514AB77EFA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4E202A-803B-AD81-A543-8881019B6A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/>
              <a:t>QR Code to download pdf handout for slides and practice exam.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691EC8-9280-14C8-4411-F03DCBBB9F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847" y="236538"/>
            <a:ext cx="3997325" cy="399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53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A23F2-C673-1E70-BD9B-12C63D4B7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Chlorine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2D77B-7C93-D5FE-CEA2-08C1AF920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708" y="1035050"/>
            <a:ext cx="5181600" cy="52705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Most widely used because pathogens are most sensitive to its effects and readily available</a:t>
            </a:r>
          </a:p>
          <a:p>
            <a:r>
              <a:rPr lang="en-US" dirty="0"/>
              <a:t>Comes in different forms:</a:t>
            </a:r>
          </a:p>
          <a:p>
            <a:pPr lvl="1"/>
            <a:r>
              <a:rPr lang="en-US" dirty="0"/>
              <a:t>Gas - cheapest per pound</a:t>
            </a:r>
          </a:p>
          <a:p>
            <a:pPr lvl="1"/>
            <a:r>
              <a:rPr lang="en-US" dirty="0"/>
              <a:t>Powder, granules, tablets</a:t>
            </a:r>
          </a:p>
          <a:p>
            <a:pPr lvl="1"/>
            <a:r>
              <a:rPr lang="en-US" dirty="0"/>
              <a:t>Liquid - (Bleach) most expensive</a:t>
            </a:r>
          </a:p>
          <a:p>
            <a:r>
              <a:rPr lang="en-US" dirty="0"/>
              <a:t>Requires safety equipment &amp; precautions as a hazard assessment</a:t>
            </a:r>
          </a:p>
          <a:p>
            <a:r>
              <a:rPr lang="en-US" dirty="0"/>
              <a:t>Requires dechlorination before discharged into waterways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F11E0F-1BE1-D949-3DE4-9CF54CBE69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7708" y="1035050"/>
            <a:ext cx="5181600" cy="52705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Hazards</a:t>
            </a:r>
          </a:p>
          <a:p>
            <a:pPr lvl="1"/>
            <a:r>
              <a:rPr lang="en-US" dirty="0"/>
              <a:t>Corrosive</a:t>
            </a:r>
          </a:p>
          <a:p>
            <a:pPr lvl="1"/>
            <a:r>
              <a:rPr lang="en-US" dirty="0"/>
              <a:t>Oxidizer</a:t>
            </a:r>
          </a:p>
          <a:p>
            <a:pPr lvl="1"/>
            <a:r>
              <a:rPr lang="en-US" dirty="0"/>
              <a:t>Toxic </a:t>
            </a:r>
          </a:p>
          <a:p>
            <a:r>
              <a:rPr lang="en-US" dirty="0"/>
              <a:t>Used for: </a:t>
            </a:r>
          </a:p>
          <a:p>
            <a:pPr lvl="1"/>
            <a:r>
              <a:rPr lang="en-US" dirty="0"/>
              <a:t>Disinfection</a:t>
            </a:r>
          </a:p>
          <a:p>
            <a:pPr lvl="1"/>
            <a:r>
              <a:rPr lang="en-US" dirty="0"/>
              <a:t>BOD removal</a:t>
            </a:r>
          </a:p>
          <a:p>
            <a:pPr lvl="1"/>
            <a:r>
              <a:rPr lang="en-US" dirty="0"/>
              <a:t>Grease removal</a:t>
            </a:r>
          </a:p>
          <a:p>
            <a:pPr lvl="1"/>
            <a:r>
              <a:rPr lang="en-US" dirty="0"/>
              <a:t>Odor control</a:t>
            </a:r>
          </a:p>
          <a:p>
            <a:pPr lvl="1"/>
            <a:r>
              <a:rPr lang="en-US" dirty="0"/>
              <a:t>Trickling Filters (flies)</a:t>
            </a:r>
          </a:p>
          <a:p>
            <a:pPr lvl="1"/>
            <a:r>
              <a:rPr lang="en-US" dirty="0"/>
              <a:t>Sludge bulking</a:t>
            </a:r>
          </a:p>
          <a:p>
            <a:pPr lvl="1"/>
            <a:r>
              <a:rPr lang="en-US" dirty="0"/>
              <a:t>Algae control in weirs</a:t>
            </a:r>
          </a:p>
        </p:txBody>
      </p:sp>
    </p:spTree>
    <p:extLst>
      <p:ext uri="{BB962C8B-B14F-4D97-AF65-F5344CB8AC3E}">
        <p14:creationId xmlns:p14="http://schemas.microsoft.com/office/powerpoint/2010/main" val="301546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8">
            <a:extLst>
              <a:ext uri="{FF2B5EF4-FFF2-40B4-BE49-F238E27FC236}">
                <a16:creationId xmlns:a16="http://schemas.microsoft.com/office/drawing/2014/main" id="{9263AA72-EA93-97DB-FC51-9E5803FC5A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"/>
          <a:stretch>
            <a:fillRect/>
          </a:stretch>
        </p:blipFill>
        <p:spPr>
          <a:xfrm>
            <a:off x="8043483" y="3578860"/>
            <a:ext cx="3548442" cy="27266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27DE3C-BE2C-5B00-7D77-EDBD5200D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708" y="87782"/>
            <a:ext cx="10547928" cy="822960"/>
          </a:xfrm>
        </p:spPr>
        <p:txBody>
          <a:bodyPr/>
          <a:lstStyle/>
          <a:p>
            <a:r>
              <a:rPr lang="en-US" dirty="0"/>
              <a:t>Chlorine Gas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AA108-B9F7-8080-9924-A5AB5F019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3708" y="1035050"/>
            <a:ext cx="5181600" cy="52705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Gas (pure Chlorine, Cl</a:t>
            </a:r>
            <a:r>
              <a:rPr lang="en-US" baseline="-25000" dirty="0"/>
              <a:t>2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Rail Car</a:t>
            </a:r>
          </a:p>
          <a:p>
            <a:pPr lvl="1"/>
            <a:r>
              <a:rPr lang="en-US" dirty="0"/>
              <a:t>1 Ton cylinders</a:t>
            </a:r>
          </a:p>
          <a:p>
            <a:pPr lvl="1"/>
            <a:r>
              <a:rPr lang="en-US" dirty="0"/>
              <a:t>150 lb cylinders</a:t>
            </a:r>
          </a:p>
          <a:p>
            <a:r>
              <a:rPr lang="en-US" dirty="0"/>
              <a:t>Properties:</a:t>
            </a:r>
          </a:p>
          <a:p>
            <a:pPr lvl="1"/>
            <a:r>
              <a:rPr lang="en-US" dirty="0"/>
              <a:t>1 ½ times heavier than Water</a:t>
            </a:r>
          </a:p>
          <a:p>
            <a:pPr lvl="1"/>
            <a:r>
              <a:rPr lang="en-US" dirty="0"/>
              <a:t>2 ½  times heavier than Air - LDL 0.1%</a:t>
            </a:r>
          </a:p>
          <a:p>
            <a:pPr lvl="1"/>
            <a:r>
              <a:rPr lang="en-US" dirty="0"/>
              <a:t>Non-flammable</a:t>
            </a:r>
          </a:p>
          <a:p>
            <a:pPr lvl="1"/>
            <a:r>
              <a:rPr lang="en-US" dirty="0"/>
              <a:t>Greenish yellow gas</a:t>
            </a:r>
          </a:p>
          <a:p>
            <a:pPr lvl="1"/>
            <a:r>
              <a:rPr lang="en-US" dirty="0"/>
              <a:t>Pungent odor</a:t>
            </a:r>
          </a:p>
          <a:p>
            <a:pPr lvl="1"/>
            <a:r>
              <a:rPr lang="en-US" dirty="0"/>
              <a:t>Irritant - PEL = 1 ppm; IDLH 10 ppm</a:t>
            </a:r>
          </a:p>
          <a:p>
            <a:pPr lvl="1"/>
            <a:r>
              <a:rPr lang="en-US" dirty="0"/>
              <a:t>Corrosive - forms HCl with moisture in air</a:t>
            </a:r>
          </a:p>
          <a:p>
            <a:r>
              <a:rPr lang="en-US" dirty="0"/>
              <a:t>Leaks can be detected using concentrated ammonia (white vapor reaction)</a:t>
            </a:r>
          </a:p>
          <a:p>
            <a:r>
              <a:rPr lang="en-US" dirty="0"/>
              <a:t>Cheapest but more hazardous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A855B24-86CF-B200-B9D6-71E7EC0B2B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2200" dirty="0"/>
              <a:t>Gas is compressed while filling the cylinder, which turns into a liquid inside the cylinder. 15% gas, 85% liquid</a:t>
            </a:r>
          </a:p>
          <a:p>
            <a:r>
              <a:rPr lang="en-US" sz="2200" dirty="0"/>
              <a:t>Vaporizes at room temperature</a:t>
            </a:r>
          </a:p>
          <a:p>
            <a:r>
              <a:rPr lang="en-US" sz="2200" dirty="0"/>
              <a:t>Will freeze if drawn off too quickly</a:t>
            </a:r>
          </a:p>
          <a:p>
            <a:r>
              <a:rPr lang="en-US" sz="2200" dirty="0"/>
              <a:t>Only way to accurately measure it, is by </a:t>
            </a:r>
            <a:r>
              <a:rPr lang="en-US" sz="2200" b="1" i="1" dirty="0"/>
              <a:t>weight</a:t>
            </a:r>
          </a:p>
        </p:txBody>
      </p:sp>
    </p:spTree>
    <p:extLst>
      <p:ext uri="{BB962C8B-B14F-4D97-AF65-F5344CB8AC3E}">
        <p14:creationId xmlns:p14="http://schemas.microsoft.com/office/powerpoint/2010/main" val="267218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piral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iral" id="{77E1C89B-5BD7-4B7F-9AC1-93C5FAB58BAD}" vid="{140F9F83-CDB6-44C4-A7B7-709EA1465A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Spiral</Template>
  <TotalTime>8947</TotalTime>
  <Words>5482</Words>
  <Application>Microsoft Office PowerPoint</Application>
  <PresentationFormat>Widescreen</PresentationFormat>
  <Paragraphs>873</Paragraphs>
  <Slides>72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0" baseType="lpstr">
      <vt:lpstr>Arial</vt:lpstr>
      <vt:lpstr>Calibri</vt:lpstr>
      <vt:lpstr>Cambria</vt:lpstr>
      <vt:lpstr>Cambria Math</vt:lpstr>
      <vt:lpstr>Times New Roman</vt:lpstr>
      <vt:lpstr>TimesNewRomanPSMT</vt:lpstr>
      <vt:lpstr>Wingdings 3</vt:lpstr>
      <vt:lpstr>Spiral</vt:lpstr>
      <vt:lpstr>DISINFECTION Basic Wastewater</vt:lpstr>
      <vt:lpstr>AMY NORTHAM, PA, CPM</vt:lpstr>
      <vt:lpstr>PowerPoint Presentation</vt:lpstr>
      <vt:lpstr>Disinfection</vt:lpstr>
      <vt:lpstr>Disinfection</vt:lpstr>
      <vt:lpstr>Disinfection</vt:lpstr>
      <vt:lpstr>Chlorine</vt:lpstr>
      <vt:lpstr>Chlorine</vt:lpstr>
      <vt:lpstr>Chlorine Gas</vt:lpstr>
      <vt:lpstr>Chlorine Gas - 1 Ton Cylinders</vt:lpstr>
      <vt:lpstr>Chlorine Gas - 1 Ton Cylinders</vt:lpstr>
      <vt:lpstr>Chlorine Gas 1 Ton Cylinders</vt:lpstr>
      <vt:lpstr>Chlorine Gas - 150 lbs Cylinders</vt:lpstr>
      <vt:lpstr>Chlorine Gas Flow</vt:lpstr>
      <vt:lpstr>Chlorine Gas Flow</vt:lpstr>
      <vt:lpstr>Hypochlorination</vt:lpstr>
      <vt:lpstr>Chlorine Solids</vt:lpstr>
      <vt:lpstr>Chlorine Powder &amp; Tablet Feed Systems</vt:lpstr>
      <vt:lpstr>Liquid Chlorine</vt:lpstr>
      <vt:lpstr>Sodium Hypochlorite Feed System</vt:lpstr>
      <vt:lpstr>Chlorine Safety</vt:lpstr>
      <vt:lpstr>Chlorine Safety</vt:lpstr>
      <vt:lpstr>Chemistry of Chlorine</vt:lpstr>
      <vt:lpstr>Breakpoint Chlorine</vt:lpstr>
      <vt:lpstr>Chlorine Dosage = Demand + Residual</vt:lpstr>
      <vt:lpstr>Chlorine Dosage = Demand + Residual</vt:lpstr>
      <vt:lpstr>Chlorine</vt:lpstr>
      <vt:lpstr>Chlorine Measurement</vt:lpstr>
      <vt:lpstr>Ultraviolet UV</vt:lpstr>
      <vt:lpstr>(Ultraviolet) UV Disinfection</vt:lpstr>
      <vt:lpstr>UV Disinfection</vt:lpstr>
      <vt:lpstr>UV Disinfection</vt:lpstr>
      <vt:lpstr>UV Disinfection</vt:lpstr>
      <vt:lpstr>UV Disinfection OEM &amp; PM</vt:lpstr>
      <vt:lpstr>UV Disinfection Safety</vt:lpstr>
      <vt:lpstr>Dechlorination</vt:lpstr>
      <vt:lpstr>Dechlorination</vt:lpstr>
      <vt:lpstr>Natural Dechlorination</vt:lpstr>
      <vt:lpstr>Chemical Dechlorination</vt:lpstr>
      <vt:lpstr>Chemical Feeders</vt:lpstr>
      <vt:lpstr>Chemical Feeders </vt:lpstr>
      <vt:lpstr>Chemical Feeders </vt:lpstr>
      <vt:lpstr>Chemical Feeders </vt:lpstr>
      <vt:lpstr>Chemical Feeders (O&amp;M)</vt:lpstr>
      <vt:lpstr>Chemical Feeders (Safety &amp; LOTO)</vt:lpstr>
      <vt:lpstr>Calculations for Solution Chemicals</vt:lpstr>
      <vt:lpstr>Feed Pump Setting, % Stroke</vt:lpstr>
      <vt:lpstr>Liquid Chemical Feed Pumps</vt:lpstr>
      <vt:lpstr>Liquid Chemical Feed Pumps</vt:lpstr>
      <vt:lpstr>Liquid Chemical Feed Pumps</vt:lpstr>
      <vt:lpstr>Condensed Solution Formula  (ml/min)</vt:lpstr>
      <vt:lpstr>Practical Application</vt:lpstr>
      <vt:lpstr>Calibration Of Dry Chemical Feeders</vt:lpstr>
      <vt:lpstr>Dry Chemical Feeders</vt:lpstr>
      <vt:lpstr>Dry Chemical Feeders</vt:lpstr>
      <vt:lpstr>Dry Chemical Feeders</vt:lpstr>
      <vt:lpstr>Practical Application</vt:lpstr>
      <vt:lpstr>Practical Application</vt:lpstr>
      <vt:lpstr>Practical Application</vt:lpstr>
      <vt:lpstr>Practical Application</vt:lpstr>
      <vt:lpstr>Practical Application</vt:lpstr>
      <vt:lpstr>Practical Application</vt:lpstr>
      <vt:lpstr>Practical Application</vt:lpstr>
      <vt:lpstr>Fecal Sampling &amp; Compliance</vt:lpstr>
      <vt:lpstr>Fecal Sampling &amp; Compliance</vt:lpstr>
      <vt:lpstr>Fecal Sampling &amp; Compliance</vt:lpstr>
      <vt:lpstr>Membrane Filtration (MF)</vt:lpstr>
      <vt:lpstr>Multiple‑Tube Fermentation (MTF / MPN)</vt:lpstr>
      <vt:lpstr>Colilert / Defined Substrate Technology (DST)</vt:lpstr>
      <vt:lpstr>Fecal Sampling Procedures</vt:lpstr>
      <vt:lpstr>Common Sampling Mistakes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DISINFECTION</dc:title>
  <dc:creator>Amy Northam</dc:creator>
  <cp:lastModifiedBy>Amy Northam</cp:lastModifiedBy>
  <cp:revision>90</cp:revision>
  <dcterms:created xsi:type="dcterms:W3CDTF">2023-08-03T14:50:54Z</dcterms:created>
  <dcterms:modified xsi:type="dcterms:W3CDTF">2026-08-11T23:06:20Z</dcterms:modified>
</cp:coreProperties>
</file>